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sldIdLst>
    <p:sldId id="265" r:id="rId4"/>
    <p:sldId id="257" r:id="rId5"/>
    <p:sldId id="300" r:id="rId6"/>
    <p:sldId id="279" r:id="rId7"/>
    <p:sldId id="303" r:id="rId8"/>
    <p:sldId id="258" r:id="rId9"/>
    <p:sldId id="259" r:id="rId10"/>
    <p:sldId id="309" r:id="rId11"/>
    <p:sldId id="267" r:id="rId12"/>
    <p:sldId id="268" r:id="rId13"/>
    <p:sldId id="307" r:id="rId14"/>
    <p:sldId id="260" r:id="rId15"/>
    <p:sldId id="261" r:id="rId16"/>
    <p:sldId id="262" r:id="rId17"/>
    <p:sldId id="263" r:id="rId18"/>
    <p:sldId id="264" r:id="rId19"/>
    <p:sldId id="306" r:id="rId20"/>
    <p:sldId id="304" r:id="rId21"/>
    <p:sldId id="305" r:id="rId22"/>
    <p:sldId id="308" r:id="rId23"/>
    <p:sldId id="269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F5DA0-F328-4976-90AF-F58B7154C14E}" type="doc">
      <dgm:prSet loTypeId="urn:microsoft.com/office/officeart/2005/8/layout/matrix3" loCatId="matrix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61E9AE1-1F5B-4E1D-89C5-289D217AE486}">
      <dgm:prSet phldrT="[Text]" custT="1"/>
      <dgm:spPr>
        <a:xfrm>
          <a:off x="1402080" y="386080"/>
          <a:ext cx="1584960" cy="1584960"/>
        </a:xfr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Calibri" pitchFamily="34" charset="0"/>
              <a:cs typeface="Calibri" pitchFamily="34" charset="0"/>
            </a:rPr>
            <a:t>Corporates</a:t>
          </a:r>
        </a:p>
      </dgm:t>
    </dgm:pt>
    <dgm:pt modelId="{0F237F48-8CCD-4464-976F-3B5B3E8AC5ED}" type="parTrans" cxnId="{09E2BA4E-493F-43D1-82DA-7C04C5566EF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EB16DF13-F091-434D-95BE-113FAEB15606}" type="sibTrans" cxnId="{09E2BA4E-493F-43D1-82DA-7C04C5566EF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14374B51-B36E-4E45-9459-532133A47425}">
      <dgm:prSet phldrT="[Text]" custT="1"/>
      <dgm:spPr>
        <a:xfrm>
          <a:off x="3108960" y="386080"/>
          <a:ext cx="1584960" cy="1584960"/>
        </a:xfrm>
        <a:gradFill rotWithShape="0">
          <a:gsLst>
            <a:gs pos="0">
              <a:srgbClr val="4F81BD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Calibri" pitchFamily="34" charset="0"/>
              <a:cs typeface="Calibri" pitchFamily="34" charset="0"/>
            </a:rPr>
            <a:t>Hotels</a:t>
          </a:r>
        </a:p>
      </dgm:t>
    </dgm:pt>
    <dgm:pt modelId="{239172D4-D242-450B-BB26-9FEAE8D29842}" type="parTrans" cxnId="{DC4DDAB6-92E1-4152-B3FA-E1485EC827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6FE9131-A6CE-459F-AD8C-B14CE7D22319}" type="sibTrans" cxnId="{DC4DDAB6-92E1-4152-B3FA-E1485EC8274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91E7CA64-0E28-4159-9655-B776194DEF2A}">
      <dgm:prSet phldrT="[Text]" custT="1"/>
      <dgm:spPr>
        <a:xfrm>
          <a:off x="1402080" y="2092960"/>
          <a:ext cx="1584960" cy="1584960"/>
        </a:xfr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Calibri" pitchFamily="34" charset="0"/>
              <a:cs typeface="Calibri" pitchFamily="34" charset="0"/>
            </a:rPr>
            <a:t>Hospitals</a:t>
          </a:r>
        </a:p>
      </dgm:t>
    </dgm:pt>
    <dgm:pt modelId="{80012470-914C-4A42-B485-C1E83B414384}" type="parTrans" cxnId="{3783B6F2-FF45-45E1-BC6E-4BC8DE91D48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A0EF851-6485-44BD-BE30-407D1CDAF8BC}" type="sibTrans" cxnId="{3783B6F2-FF45-45E1-BC6E-4BC8DE91D48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678895C4-3E1B-4780-B3F7-99A31F0D2E84}">
      <dgm:prSet phldrT="[Text]" custT="1"/>
      <dgm:spPr>
        <a:xfrm>
          <a:off x="3108960" y="2092960"/>
          <a:ext cx="1584960" cy="1584960"/>
        </a:xfrm>
        <a:gradFill rotWithShape="0">
          <a:gsLst>
            <a:gs pos="0">
              <a:srgbClr val="4F81BD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Calibri" pitchFamily="34" charset="0"/>
              <a:cs typeface="Calibri" pitchFamily="34" charset="0"/>
            </a:rPr>
            <a:t>Call Centers</a:t>
          </a:r>
        </a:p>
      </dgm:t>
    </dgm:pt>
    <dgm:pt modelId="{81CAE039-B98C-4ADD-8C68-0620FF2DDBB7}" type="parTrans" cxnId="{7CBEA6FD-0FFB-4A69-AA07-F39BCB3C92C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A77E7BC-928A-47A6-BB5E-E003D35F0886}" type="sibTrans" cxnId="{7CBEA6FD-0FFB-4A69-AA07-F39BCB3C92C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BA6044D-6852-4F96-8470-D2715B50CBBD}" type="pres">
      <dgm:prSet presAssocID="{622F5DA0-F328-4976-90AF-F58B7154C14E}" presName="matrix" presStyleCnt="0">
        <dgm:presLayoutVars>
          <dgm:chMax val="1"/>
          <dgm:dir/>
          <dgm:resizeHandles val="exact"/>
        </dgm:presLayoutVars>
      </dgm:prSet>
      <dgm:spPr/>
    </dgm:pt>
    <dgm:pt modelId="{91ACEE73-C4B4-4223-AA4A-918858D20B6D}" type="pres">
      <dgm:prSet presAssocID="{622F5DA0-F328-4976-90AF-F58B7154C14E}" presName="diamond" presStyleLbl="bgShp" presStyleIdx="0" presStyleCnt="1" custScaleX="116250"/>
      <dgm:spPr>
        <a:xfrm>
          <a:off x="1016000" y="0"/>
          <a:ext cx="4064000" cy="4064000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3E6051F-2FB5-4275-97F5-BDE7111F06D2}" type="pres">
      <dgm:prSet presAssocID="{622F5DA0-F328-4976-90AF-F58B7154C14E}" presName="quad1" presStyleLbl="node1" presStyleIdx="0" presStyleCnt="4" custScaleX="113462" custLinFactNeighborX="-9110" custLinFactNeighborY="69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AAD781E9-B8B5-4B4B-9CAD-BA545466DB2A}" type="pres">
      <dgm:prSet presAssocID="{622F5DA0-F328-4976-90AF-F58B7154C14E}" presName="quad2" presStyleLbl="node1" presStyleIdx="1" presStyleCnt="4" custScaleX="113462" custLinFactNeighborX="2885" custLinFactNeighborY="-32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98B262DF-5042-4DA0-A77F-412CBF2F5A37}" type="pres">
      <dgm:prSet presAssocID="{622F5DA0-F328-4976-90AF-F58B7154C14E}" presName="quad3" presStyleLbl="node1" presStyleIdx="2" presStyleCnt="4" custScaleX="113462" custLinFactNeighborX="-9615" custLinFactNeighborY="-224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D885AB32-EE96-4ACE-93E1-0FFA722C8185}" type="pres">
      <dgm:prSet presAssocID="{622F5DA0-F328-4976-90AF-F58B7154C14E}" presName="quad4" presStyleLbl="node1" presStyleIdx="3" presStyleCnt="4" custScaleX="111539" custLinFactNeighborX="1923" custLinFactNeighborY="-224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BFC19224-1BC8-409F-AC9C-3DB3F9C7C983}" type="presOf" srcId="{14374B51-B36E-4E45-9459-532133A47425}" destId="{AAD781E9-B8B5-4B4B-9CAD-BA545466DB2A}" srcOrd="0" destOrd="0" presId="urn:microsoft.com/office/officeart/2005/8/layout/matrix3"/>
    <dgm:cxn modelId="{00B6B05C-2562-4579-9E77-DB4D1DBF9D0B}" type="presOf" srcId="{91E7CA64-0E28-4159-9655-B776194DEF2A}" destId="{98B262DF-5042-4DA0-A77F-412CBF2F5A37}" srcOrd="0" destOrd="0" presId="urn:microsoft.com/office/officeart/2005/8/layout/matrix3"/>
    <dgm:cxn modelId="{98208567-6947-466A-A663-DDB1843F272E}" type="presOf" srcId="{678895C4-3E1B-4780-B3F7-99A31F0D2E84}" destId="{D885AB32-EE96-4ACE-93E1-0FFA722C8185}" srcOrd="0" destOrd="0" presId="urn:microsoft.com/office/officeart/2005/8/layout/matrix3"/>
    <dgm:cxn modelId="{09E2BA4E-493F-43D1-82DA-7C04C5566EFB}" srcId="{622F5DA0-F328-4976-90AF-F58B7154C14E}" destId="{C61E9AE1-1F5B-4E1D-89C5-289D217AE486}" srcOrd="0" destOrd="0" parTransId="{0F237F48-8CCD-4464-976F-3B5B3E8AC5ED}" sibTransId="{EB16DF13-F091-434D-95BE-113FAEB15606}"/>
    <dgm:cxn modelId="{ADC0AC4F-62EE-43E4-B7FC-80A9AEAF937C}" type="presOf" srcId="{622F5DA0-F328-4976-90AF-F58B7154C14E}" destId="{CBA6044D-6852-4F96-8470-D2715B50CBBD}" srcOrd="0" destOrd="0" presId="urn:microsoft.com/office/officeart/2005/8/layout/matrix3"/>
    <dgm:cxn modelId="{DC4DDAB6-92E1-4152-B3FA-E1485EC82742}" srcId="{622F5DA0-F328-4976-90AF-F58B7154C14E}" destId="{14374B51-B36E-4E45-9459-532133A47425}" srcOrd="1" destOrd="0" parTransId="{239172D4-D242-450B-BB26-9FEAE8D29842}" sibTransId="{86FE9131-A6CE-459F-AD8C-B14CE7D22319}"/>
    <dgm:cxn modelId="{3783B6F2-FF45-45E1-BC6E-4BC8DE91D482}" srcId="{622F5DA0-F328-4976-90AF-F58B7154C14E}" destId="{91E7CA64-0E28-4159-9655-B776194DEF2A}" srcOrd="2" destOrd="0" parTransId="{80012470-914C-4A42-B485-C1E83B414384}" sibTransId="{CA0EF851-6485-44BD-BE30-407D1CDAF8BC}"/>
    <dgm:cxn modelId="{75C8FEF3-C76B-40CF-9465-6FCD460797D0}" type="presOf" srcId="{C61E9AE1-1F5B-4E1D-89C5-289D217AE486}" destId="{93E6051F-2FB5-4275-97F5-BDE7111F06D2}" srcOrd="0" destOrd="0" presId="urn:microsoft.com/office/officeart/2005/8/layout/matrix3"/>
    <dgm:cxn modelId="{7CBEA6FD-0FFB-4A69-AA07-F39BCB3C92CB}" srcId="{622F5DA0-F328-4976-90AF-F58B7154C14E}" destId="{678895C4-3E1B-4780-B3F7-99A31F0D2E84}" srcOrd="3" destOrd="0" parTransId="{81CAE039-B98C-4ADD-8C68-0620FF2DDBB7}" sibTransId="{8A77E7BC-928A-47A6-BB5E-E003D35F0886}"/>
    <dgm:cxn modelId="{6A72A7FB-8CDA-45F2-904F-6F169F55AEE0}" type="presParOf" srcId="{CBA6044D-6852-4F96-8470-D2715B50CBBD}" destId="{91ACEE73-C4B4-4223-AA4A-918858D20B6D}" srcOrd="0" destOrd="0" presId="urn:microsoft.com/office/officeart/2005/8/layout/matrix3"/>
    <dgm:cxn modelId="{C556D51A-87CD-4FD4-81D4-1996129D1A89}" type="presParOf" srcId="{CBA6044D-6852-4F96-8470-D2715B50CBBD}" destId="{93E6051F-2FB5-4275-97F5-BDE7111F06D2}" srcOrd="1" destOrd="0" presId="urn:microsoft.com/office/officeart/2005/8/layout/matrix3"/>
    <dgm:cxn modelId="{5581A2A2-982D-409B-A2CE-5312A2E087F2}" type="presParOf" srcId="{CBA6044D-6852-4F96-8470-D2715B50CBBD}" destId="{AAD781E9-B8B5-4B4B-9CAD-BA545466DB2A}" srcOrd="2" destOrd="0" presId="urn:microsoft.com/office/officeart/2005/8/layout/matrix3"/>
    <dgm:cxn modelId="{CD0241A4-F262-42BE-9039-977F6D1A4123}" type="presParOf" srcId="{CBA6044D-6852-4F96-8470-D2715B50CBBD}" destId="{98B262DF-5042-4DA0-A77F-412CBF2F5A37}" srcOrd="3" destOrd="0" presId="urn:microsoft.com/office/officeart/2005/8/layout/matrix3"/>
    <dgm:cxn modelId="{9448178B-A841-4232-B243-60050E7D2C6D}" type="presParOf" srcId="{CBA6044D-6852-4F96-8470-D2715B50CBBD}" destId="{D885AB32-EE96-4ACE-93E1-0FFA722C8185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EE73-C4B4-4223-AA4A-918858D20B6D}">
      <dsp:nvSpPr>
        <dsp:cNvPr id="0" name=""/>
        <dsp:cNvSpPr/>
      </dsp:nvSpPr>
      <dsp:spPr>
        <a:xfrm>
          <a:off x="783907" y="0"/>
          <a:ext cx="5137785" cy="4419600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E6051F-2FB5-4275-97F5-BDE7111F06D2}">
      <dsp:nvSpPr>
        <dsp:cNvPr id="0" name=""/>
        <dsp:cNvSpPr/>
      </dsp:nvSpPr>
      <dsp:spPr>
        <a:xfrm>
          <a:off x="1289819" y="431755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Corporates</a:t>
          </a:r>
        </a:p>
      </dsp:txBody>
      <dsp:txXfrm>
        <a:off x="1373960" y="515896"/>
        <a:ext cx="1787398" cy="1555362"/>
      </dsp:txXfrm>
    </dsp:sp>
    <dsp:sp modelId="{AAD781E9-B8B5-4B4B-9CAD-BA545466DB2A}">
      <dsp:nvSpPr>
        <dsp:cNvPr id="0" name=""/>
        <dsp:cNvSpPr/>
      </dsp:nvSpPr>
      <dsp:spPr>
        <a:xfrm>
          <a:off x="3352802" y="414329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Hotels</a:t>
          </a:r>
        </a:p>
      </dsp:txBody>
      <dsp:txXfrm>
        <a:off x="3436943" y="498470"/>
        <a:ext cx="1787398" cy="1555362"/>
      </dsp:txXfrm>
    </dsp:sp>
    <dsp:sp modelId="{98B262DF-5042-4DA0-A77F-412CBF2F5A37}">
      <dsp:nvSpPr>
        <dsp:cNvPr id="0" name=""/>
        <dsp:cNvSpPr/>
      </dsp:nvSpPr>
      <dsp:spPr>
        <a:xfrm>
          <a:off x="1281115" y="2237415"/>
          <a:ext cx="1955680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Hospitals</a:t>
          </a:r>
        </a:p>
      </dsp:txBody>
      <dsp:txXfrm>
        <a:off x="1365256" y="2321556"/>
        <a:ext cx="1787398" cy="1555362"/>
      </dsp:txXfrm>
    </dsp:sp>
    <dsp:sp modelId="{D885AB32-EE96-4ACE-93E1-0FFA722C8185}">
      <dsp:nvSpPr>
        <dsp:cNvPr id="0" name=""/>
        <dsp:cNvSpPr/>
      </dsp:nvSpPr>
      <dsp:spPr>
        <a:xfrm>
          <a:off x="3352794" y="2237415"/>
          <a:ext cx="1922535" cy="1723644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rgbClr>
            </a:gs>
            <a:gs pos="35000">
              <a:srgbClr val="4F81BD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rgbClr>
            </a:gs>
            <a:gs pos="100000">
              <a:srgbClr val="4F81BD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Call Centers</a:t>
          </a:r>
        </a:p>
      </dsp:txBody>
      <dsp:txXfrm>
        <a:off x="3436935" y="2321556"/>
        <a:ext cx="1754253" cy="155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7219-5EF6-462E-A29C-9288A4FEABE3}" type="datetimeFigureOut">
              <a:rPr lang="en-US" smtClean="0"/>
              <a:t>20-Jul-17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A995-B7B7-48DE-AD7C-1443D2E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301060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i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5292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A0B8-42AF-4230-933B-B3A0669338B1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96A7-AD87-43E0-94A3-FC395937360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20B1-D3B4-48A5-A016-57A8144A05EE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31EB-CE66-40D8-836B-03575BBA316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CEA9-5138-40C3-81CA-F505207E9D5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7123-D260-435D-BE5B-C2EDAD747ED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7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A0B8-42AF-4230-933B-B3A0669338B1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96A7-AD87-43E0-94A3-FC395937360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7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E9EC-DF6A-4079-9608-5E2A52295BDC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CEAB-1489-4679-8A7A-1077B666C82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9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2160-A844-4C9D-977C-05B2A9916E0B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C30A-F4BF-4ED2-BEF8-2585ACE00D8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2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C316-1896-47C4-A1F3-D88721CFC23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6CF9-6FFF-4AEB-9D09-33294504527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AE83-F915-4DEA-B8EC-F1ACFAA4F7A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66FF-FDF9-491A-BC83-78682878912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DD2E-D507-4456-BA9F-22EB21077B1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400-6F30-41EC-BD38-088699C2B29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6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3901-E886-4838-B1B9-ADBE0F1E70E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B7AF-4B83-472D-8FF5-FD1AF08177A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2102-D09F-4FE2-BE77-4EE20EB7FCE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2B77-01A3-428B-BCFE-B4BA56A0CC0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1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E9EC-DF6A-4079-9608-5E2A52295BDC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CEAB-1489-4679-8A7A-1077B666C82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9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F8F0-20AE-4A69-84BE-BB4C9A0F4C0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86E4-65EF-4AD2-B1BA-1E90A8BE426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20B1-D3B4-48A5-A016-57A8144A05EE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31EB-CE66-40D8-836B-03575BBA316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CEA9-5138-40C3-81CA-F505207E9D5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7123-D260-435D-BE5B-C2EDAD747ED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54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A0B8-42AF-4230-933B-B3A0669338B1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96A7-AD87-43E0-94A3-FC395937360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E9EC-DF6A-4079-9608-5E2A52295BDC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CEAB-1489-4679-8A7A-1077B666C82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6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2160-A844-4C9D-977C-05B2A9916E0B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C30A-F4BF-4ED2-BEF8-2585ACE00D8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9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C316-1896-47C4-A1F3-D88721CFC23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6CF9-6FFF-4AEB-9D09-33294504527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85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AE83-F915-4DEA-B8EC-F1ACFAA4F7A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66FF-FDF9-491A-BC83-78682878912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0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DD2E-D507-4456-BA9F-22EB21077B1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400-6F30-41EC-BD38-088699C2B29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8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3901-E886-4838-B1B9-ADBE0F1E70E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B7AF-4B83-472D-8FF5-FD1AF08177A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2160-A844-4C9D-977C-05B2A9916E0B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C30A-F4BF-4ED2-BEF8-2585ACE00D8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2102-D09F-4FE2-BE77-4EE20EB7FCE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2B77-01A3-428B-BCFE-B4BA56A0CC0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3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F8F0-20AE-4A69-84BE-BB4C9A0F4C0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86E4-65EF-4AD2-B1BA-1E90A8BE426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20B1-D3B4-48A5-A016-57A8144A05EE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31EB-CE66-40D8-836B-03575BBA316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6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CEA9-5138-40C3-81CA-F505207E9D5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7123-D260-435D-BE5B-C2EDAD747ED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C316-1896-47C4-A1F3-D88721CFC23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6CF9-6FFF-4AEB-9D09-332945045273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AE83-F915-4DEA-B8EC-F1ACFAA4F7A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66FF-FDF9-491A-BC83-78682878912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DD2E-D507-4456-BA9F-22EB21077B1A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400-6F30-41EC-BD38-088699C2B29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3901-E886-4838-B1B9-ADBE0F1E70E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B7AF-4B83-472D-8FF5-FD1AF08177A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2102-D09F-4FE2-BE77-4EE20EB7FCED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2B77-01A3-428B-BCFE-B4BA56A0CC0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F8F0-20AE-4A69-84BE-BB4C9A0F4C06}" type="datetime1">
              <a:rPr lang="en-US">
                <a:solidFill>
                  <a:prstClr val="white"/>
                </a:solidFill>
              </a:rPr>
              <a:pPr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86E4-65EF-4AD2-B1BA-1E90A8BE426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781CE-2DF6-4BD9-B72C-05089D2FE93F}" type="datetime1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A45F6-7474-4FFE-AD11-48511E55B1C3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25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781CE-2DF6-4BD9-B72C-05089D2FE93F}" type="datetime1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A45F6-7474-4FFE-AD11-48511E55B1C3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781CE-2DF6-4BD9-B72C-05089D2FE93F}" type="datetime1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20-Jul-17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A45F6-7474-4FFE-AD11-48511E55B1C3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4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1991" y="2862333"/>
            <a:ext cx="62591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</a:t>
            </a:r>
          </a:p>
          <a:p>
            <a:pPr marL="0" lvl="1"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UC Client for Seamless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4715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Technical Specifications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83716"/>
              </p:ext>
            </p:extLst>
          </p:nvPr>
        </p:nvGraphicFramePr>
        <p:xfrm>
          <a:off x="470263" y="1584325"/>
          <a:ext cx="8360228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15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288">
                  <a:extLst>
                    <a:ext uri="{9D8B030D-6E8A-4147-A177-3AD203B41FA5}">
                      <a16:colId xmlns:a16="http://schemas.microsoft.com/office/drawing/2014/main" val="4279190619"/>
                    </a:ext>
                  </a:extLst>
                </a:gridCol>
              </a:tblGrid>
              <a:tr h="446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Features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VARTA </a:t>
                      </a:r>
                      <a:r>
                        <a:rPr lang="en-IN" sz="1400" b="1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N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SSENTIAL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VARTA</a:t>
                      </a: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N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ROFESSIONAL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VARTA</a:t>
                      </a:r>
                      <a:b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OLLABORATION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Call Management - Call, Hold, Transfer, Forward, DND &amp; Intercom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Multi-Party Audio Conf.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Presence Sharing &amp; IM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Favourites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&amp; Contact Grouping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Blind Transfer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Video Call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Voicemail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Directory 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4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Menu options - Call Pickup, Paging, Message wait, Call Retrieve, Alarm and Reminder, Dynamic Lock, Dial-In Conference, CLIR, Room monitoring and Call Supervision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Call Screening - ACB, Forced Answer, Global Hold, General Call Park, Call Chaining, Call Recording, IR &amp; Barge-IN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Handover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4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D2F2D3-691E-457F-A30C-9FE77941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59436"/>
              </p:ext>
            </p:extLst>
          </p:nvPr>
        </p:nvGraphicFramePr>
        <p:xfrm>
          <a:off x="596348" y="1687719"/>
          <a:ext cx="7739270" cy="4430801"/>
        </p:xfrm>
        <a:graphic>
          <a:graphicData uri="http://schemas.openxmlformats.org/drawingml/2006/table">
            <a:tbl>
              <a:tblPr firstRow="1" firstCol="1" bandRow="1"/>
              <a:tblGrid>
                <a:gridCol w="291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431">
                  <a:extLst>
                    <a:ext uri="{9D8B030D-6E8A-4147-A177-3AD203B41FA5}">
                      <a16:colId xmlns:a16="http://schemas.microsoft.com/office/drawing/2014/main" val="4279190619"/>
                    </a:ext>
                  </a:extLst>
                </a:gridCol>
              </a:tblGrid>
              <a:tr h="516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Features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VARTA </a:t>
                      </a:r>
                      <a:r>
                        <a:rPr lang="en-IN" sz="1400" b="1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N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SSENTIAL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VARTA</a:t>
                      </a:r>
                      <a:r>
                        <a:rPr lang="en-IN" sz="1400" b="1" dirty="0">
                          <a:solidFill>
                            <a:srgbClr val="000000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400" b="1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N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ROFESSIONAL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VARTA</a:t>
                      </a:r>
                      <a:b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 err="1">
                          <a:solidFill>
                            <a:srgbClr val="1F497D"/>
                          </a:solidFill>
                          <a:effectLst/>
                          <a:latin typeface="Lucida Calligraphy" panose="030101010101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OLLABORATION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Multi-party Audio Conference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Drag and Drop Transfer &amp; Conference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Drag and Drop Conference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 DSS &amp; 600 BLF Keys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Call Transfer &amp; Direct Call to other User's Voicemail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Click-to-Call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Outlook Calendar Integration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Outlook Call Integration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Outlook IM Integration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0302" marR="6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3842171-786D-4B18-8613-6212228EBEED}"/>
              </a:ext>
            </a:extLst>
          </p:cNvPr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Technical Specifications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C839897E-05ED-47DD-8748-75AB223FB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FA77C-0FEB-4316-B4F5-A482665B5DA0}"/>
              </a:ext>
            </a:extLst>
          </p:cNvPr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8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Video Calling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5" y="1584325"/>
            <a:ext cx="7047767" cy="4885384"/>
          </a:xfrm>
          <a:prstGeom prst="rect">
            <a:avLst/>
          </a:prstGeom>
        </p:spPr>
      </p:pic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9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6" y="1584325"/>
            <a:ext cx="8095386" cy="455143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DSS &amp; BLF Keys with Name Screening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Pop-up Notifications Screen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9822B-BE0F-4B0B-AAF7-7BD3ACF5F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4" y="1710384"/>
            <a:ext cx="7871172" cy="44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Contact Grouping Screen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2" y="1691785"/>
            <a:ext cx="4456204" cy="4194074"/>
          </a:xfrm>
          <a:prstGeom prst="rect">
            <a:avLst/>
          </a:prstGeom>
        </p:spPr>
      </p:pic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3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" y="1707452"/>
            <a:ext cx="3448675" cy="423246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Instant Messaging and On Going Call Screen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61" y="1707452"/>
            <a:ext cx="2198914" cy="4139131"/>
          </a:xfrm>
          <a:prstGeom prst="rect">
            <a:avLst/>
          </a:prstGeom>
        </p:spPr>
      </p:pic>
      <p:sp>
        <p:nvSpPr>
          <p:cNvPr id="9" name="Rectangle 30"/>
          <p:cNvSpPr txBox="1">
            <a:spLocks noChangeArrowheads="1"/>
          </p:cNvSpPr>
          <p:nvPr/>
        </p:nvSpPr>
        <p:spPr bwMode="auto">
          <a:xfrm>
            <a:off x="360363" y="884238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6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7A8485-134E-49F2-A702-9E441F0BC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694933"/>
            <a:ext cx="755808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0">
            <a:extLst>
              <a:ext uri="{FF2B5EF4-FFF2-40B4-BE49-F238E27FC236}">
                <a16:creationId xmlns:a16="http://schemas.microsoft.com/office/drawing/2014/main" id="{63D4C7DE-5FF5-467F-8C75-1E8CA0F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4BCBD8-59FE-4487-B673-E9721A1F9B3C}"/>
              </a:ext>
            </a:extLst>
          </p:cNvPr>
          <p:cNvCxnSpPr/>
          <p:nvPr/>
        </p:nvCxnSpPr>
        <p:spPr bwMode="auto">
          <a:xfrm>
            <a:off x="225424" y="1194284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27551E8-24B9-4972-AFF2-D6BB0A92B3BC}"/>
              </a:ext>
            </a:extLst>
          </p:cNvPr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Outlook Integration Screen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6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Content Placeholder 3">
            <a:extLst>
              <a:ext uri="{FF2B5EF4-FFF2-40B4-BE49-F238E27FC236}">
                <a16:creationId xmlns:a16="http://schemas.microsoft.com/office/drawing/2014/main" id="{0C1D5242-8994-4453-BD7D-79A433963B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17"/>
          <a:stretch>
            <a:fillRect/>
          </a:stretch>
        </p:blipFill>
        <p:spPr>
          <a:xfrm>
            <a:off x="964000" y="1727992"/>
            <a:ext cx="6254544" cy="2060021"/>
          </a:xfrm>
        </p:spPr>
      </p:pic>
      <p:pic>
        <p:nvPicPr>
          <p:cNvPr id="89092" name="Picture 4">
            <a:extLst>
              <a:ext uri="{FF2B5EF4-FFF2-40B4-BE49-F238E27FC236}">
                <a16:creationId xmlns:a16="http://schemas.microsoft.com/office/drawing/2014/main" id="{2D30C30D-E4E8-4D6A-AD71-6CD573099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3"/>
          <a:stretch>
            <a:fillRect/>
          </a:stretch>
        </p:blipFill>
        <p:spPr bwMode="auto">
          <a:xfrm>
            <a:off x="964000" y="4258873"/>
            <a:ext cx="4953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DA6403-F928-49F8-9009-A94D0D7D211F}"/>
              </a:ext>
            </a:extLst>
          </p:cNvPr>
          <p:cNvSpPr/>
          <p:nvPr/>
        </p:nvSpPr>
        <p:spPr>
          <a:xfrm>
            <a:off x="309154" y="910868"/>
            <a:ext cx="29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4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19411B-9CC9-4B44-88CD-DDB9FB061F8E}"/>
              </a:ext>
            </a:extLst>
          </p:cNvPr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FE2475-783B-4346-B27B-AF952B7374C5}"/>
              </a:ext>
            </a:extLst>
          </p:cNvPr>
          <p:cNvSpPr/>
          <p:nvPr/>
        </p:nvSpPr>
        <p:spPr>
          <a:xfrm>
            <a:off x="309154" y="1134764"/>
            <a:ext cx="60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 - Call from Outlook and Reply with IM Screen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0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Content Placeholder 3">
            <a:extLst>
              <a:ext uri="{FF2B5EF4-FFF2-40B4-BE49-F238E27FC236}">
                <a16:creationId xmlns:a16="http://schemas.microsoft.com/office/drawing/2014/main" id="{C64A0F03-DB9B-44F9-8C66-E75998C527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>
            <a:fillRect/>
          </a:stretch>
        </p:blipFill>
        <p:spPr>
          <a:xfrm>
            <a:off x="908459" y="1599113"/>
            <a:ext cx="6744789" cy="2374495"/>
          </a:xfrm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FD191726-0200-4287-998C-141BAE43C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531"/>
          <a:stretch>
            <a:fillRect/>
          </a:stretch>
        </p:blipFill>
        <p:spPr bwMode="auto">
          <a:xfrm>
            <a:off x="908459" y="4369526"/>
            <a:ext cx="6858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90DEEB-1CD2-40DE-B4F4-BD0D5592FB0D}"/>
              </a:ext>
            </a:extLst>
          </p:cNvPr>
          <p:cNvCxnSpPr>
            <a:cxnSpLocks/>
          </p:cNvCxnSpPr>
          <p:nvPr/>
        </p:nvCxnSpPr>
        <p:spPr bwMode="auto">
          <a:xfrm>
            <a:off x="228237" y="1174024"/>
            <a:ext cx="89157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0">
            <a:extLst>
              <a:ext uri="{FF2B5EF4-FFF2-40B4-BE49-F238E27FC236}">
                <a16:creationId xmlns:a16="http://schemas.microsoft.com/office/drawing/2014/main" id="{0662273D-787E-4D69-8650-36C9837E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EFBAC-18E8-448B-B54D-38AAA8CC01E9}"/>
              </a:ext>
            </a:extLst>
          </p:cNvPr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Presence Sharing from Outlook Screens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3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cs typeface="Arial" panose="020B060402020202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VARTA WIN200</a:t>
            </a:r>
            <a:r>
              <a:rPr lang="en-IN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 – The </a:t>
            </a:r>
            <a:r>
              <a:rPr lang="en-US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UC Client for Seamless Collaboration</a:t>
            </a:r>
            <a:endParaRPr lang="en-IN" b="1" dirty="0">
              <a:solidFill>
                <a:srgbClr val="BBE0E3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84325"/>
            <a:ext cx="7795242" cy="48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F3DFF2-302F-46D3-85F5-C1CB0CD9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3" y="1615213"/>
            <a:ext cx="8001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0">
            <a:extLst>
              <a:ext uri="{FF2B5EF4-FFF2-40B4-BE49-F238E27FC236}">
                <a16:creationId xmlns:a16="http://schemas.microsoft.com/office/drawing/2014/main" id="{06EEC3B8-F87F-4DB2-A72E-A6D3786C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AB218E-7C27-479C-9986-208B8A7A36AC}"/>
              </a:ext>
            </a:extLst>
          </p:cNvPr>
          <p:cNvCxnSpPr>
            <a:cxnSpLocks/>
          </p:cNvCxnSpPr>
          <p:nvPr/>
        </p:nvCxnSpPr>
        <p:spPr bwMode="auto">
          <a:xfrm>
            <a:off x="228237" y="1174024"/>
            <a:ext cx="89157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686993B-E0B6-41A4-94B4-B49DD4856AC5}"/>
              </a:ext>
            </a:extLst>
          </p:cNvPr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Calendar Integration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2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System Requirements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Supported Platforms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– Matrix ETERNITY NE, PE, GENX, MENX and LENX Range of IP-PBXs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Software Version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– ETERNITY V12R5.2 Onwards and Variants of SARVAM UCS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Operating System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– Windows 7 Service Pack 1 and Higher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Operating System Type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: 32-bit or 64-bit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Processor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: CPU @ 2.0 GHz or Higher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RAM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: 2GB or Higher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Hard Disk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: 400MB or Higher</a:t>
            </a: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2D2D8A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0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3547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0"/>
          <p:cNvSpPr txBox="1">
            <a:spLocks noChangeArrowheads="1"/>
          </p:cNvSpPr>
          <p:nvPr/>
        </p:nvSpPr>
        <p:spPr bwMode="auto">
          <a:xfrm>
            <a:off x="323849" y="836613"/>
            <a:ext cx="8008781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Agenda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The UC Client for Seamless Collaboration</a:t>
            </a:r>
            <a:endParaRPr lang="en-IN" sz="1600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/>
          <a:lstStyle/>
          <a:p>
            <a:pPr marL="177800" lvl="1" indent="-17780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At a Glance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Target Audience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Applications and Benefits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Sales Pitch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Technical Specifications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Screens</a:t>
            </a:r>
          </a:p>
          <a:p>
            <a:pPr marL="742950" lvl="1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VARTA WIN200 System Requirements</a:t>
            </a:r>
          </a:p>
          <a:p>
            <a:pPr marL="742950" lvl="1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2857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lvl="1" indent="-17780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lvl="1" indent="-17780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indent="-177800" algn="just" eaLnBrk="1" fontAlgn="ctr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600" i="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no Pro Smbd Caption" pitchFamily="18" charset="0"/>
              <a:buChar char="&gt;"/>
              <a:defRPr/>
            </a:pPr>
            <a:endParaRPr lang="en-US" sz="1400" i="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i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1600" i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4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</a:t>
            </a:r>
            <a:r>
              <a:rPr lang="en-IN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Glance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Windows Desktop based UC Client for Seamless Collaboration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Corporate Directory Integration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1000 DSS and 600 BLF Keys for Monitoring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Popup Window for Incoming Message and Call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Comprehensive Call Management - Hold, Transfer, Forward, DND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Presence Sharing, Instant Messaging and Outlook Integration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Video Calling 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Drag and Drop Conference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Contact Grouping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Works with SARVAM UCS and Existing IP-PBX ETERNITY V12R5.2 onwards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2D2D8A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0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Target Customers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6463569"/>
              </p:ext>
            </p:extLst>
          </p:nvPr>
        </p:nvGraphicFramePr>
        <p:xfrm>
          <a:off x="1219200" y="16002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people sitting at a desk with a computer&#10;&#10;Description generated with very high confidence">
            <a:extLst>
              <a:ext uri="{FF2B5EF4-FFF2-40B4-BE49-F238E27FC236}">
                <a16:creationId xmlns:a16="http://schemas.microsoft.com/office/drawing/2014/main" id="{E7636106-E3AE-4649-9229-EB1D93DA6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55" y="4217193"/>
            <a:ext cx="1416845" cy="1006808"/>
          </a:xfrm>
          <a:prstGeom prst="rect">
            <a:avLst/>
          </a:prstGeom>
        </p:spPr>
      </p:pic>
      <p:pic>
        <p:nvPicPr>
          <p:cNvPr id="7" name="Picture 6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10D745CB-615D-4F22-A991-FA0BF1D28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70" y="2266489"/>
            <a:ext cx="1416845" cy="1059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B205F2-334A-44ED-98DF-EC6AE8596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1355" y="2185851"/>
            <a:ext cx="1393372" cy="1045029"/>
          </a:xfrm>
          <a:prstGeom prst="rect">
            <a:avLst/>
          </a:prstGeom>
        </p:spPr>
      </p:pic>
      <p:pic>
        <p:nvPicPr>
          <p:cNvPr id="8" name="Picture 7" descr="A person using a computer&#10;&#10;Description generated with very high confidence">
            <a:extLst>
              <a:ext uri="{FF2B5EF4-FFF2-40B4-BE49-F238E27FC236}">
                <a16:creationId xmlns:a16="http://schemas.microsoft.com/office/drawing/2014/main" id="{169A51B3-0087-4BAD-A1D2-D9DBD2682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9" y="4278411"/>
            <a:ext cx="1416845" cy="945590"/>
          </a:xfrm>
          <a:prstGeom prst="rect">
            <a:avLst/>
          </a:prstGeom>
        </p:spPr>
      </p:pic>
      <p:sp>
        <p:nvSpPr>
          <p:cNvPr id="11" name="Rectangle 30">
            <a:extLst>
              <a:ext uri="{FF2B5EF4-FFF2-40B4-BE49-F238E27FC236}">
                <a16:creationId xmlns:a16="http://schemas.microsoft.com/office/drawing/2014/main" id="{51DCFEAE-2A27-479A-9940-6738A4DD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F5342A-AC03-483F-8E81-73EE17798CC8}"/>
              </a:ext>
            </a:extLst>
          </p:cNvPr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0B8BA4-03D5-4FA3-95C6-ABC78E466383}"/>
              </a:ext>
            </a:extLst>
          </p:cNvPr>
          <p:cNvSpPr/>
          <p:nvPr/>
        </p:nvSpPr>
        <p:spPr>
          <a:xfrm>
            <a:off x="323850" y="1209020"/>
            <a:ext cx="339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</a:t>
            </a:r>
            <a:r>
              <a:rPr lang="en-IN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Audience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Applications and Benefits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64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Call Management Made Easy</a:t>
            </a:r>
          </a:p>
          <a:p>
            <a:pPr marL="177800" indent="-177800"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Comprehensive Call Handling Capabilities with Transfer, Conference, Hold, Forward and DND</a:t>
            </a:r>
          </a:p>
          <a:p>
            <a:pPr marL="177800" indent="-177800"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One Office – One Number, Seamless connectivity with Office Employees even on the Move</a:t>
            </a:r>
          </a:p>
          <a:p>
            <a:pPr marL="177800" indent="-177800"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Flexibility with Integration of VARTA WIN200 with your IP Desk Phone or Mobile App and Avail Benefits of Same Extension Number</a:t>
            </a:r>
          </a:p>
          <a:p>
            <a:pPr marL="177800" indent="-177800"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All Contacts in One Location with Corporate Global Directory Integration for Easy and Quick Access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64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Increase Staff Productivity with Real-time UC Features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43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</a:t>
            </a: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One Touch Access to Extension Numbers with 1000 Direct Station Selection Keys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Monitor Real-time status of Employees with 600 Busy Lamp Field Keys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Presence Sharing and Instant Messaging for Live Status Updates and Quick Chats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Drag and Drop Conference for Meetings Offers Convenience to the Users and Saves Time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Contact Grouping for Easy Search and Quick Connectivity </a:t>
            </a: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2D2D8A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Applications and Benefits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64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Invest in Your Collaboration Solution for Lower TCO and Higher ROI </a:t>
            </a:r>
          </a:p>
          <a:p>
            <a:pPr marL="177800" indent="-177800" algn="just" fontAlgn="ctr">
              <a:lnSpc>
                <a:spcPct val="22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Reduce Mobile Charges through Desktop Computer Extension while Outside State or Country</a:t>
            </a:r>
          </a:p>
          <a:p>
            <a:pPr marL="177800" indent="-177800" algn="just" fontAlgn="ctr">
              <a:lnSpc>
                <a:spcPct val="22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Use Multi-party Audio Conferencing and Drag and Drop Transfer for Enhanced Productivity leading to Higher ROI</a:t>
            </a:r>
          </a:p>
          <a:p>
            <a:pPr marL="177800" indent="-177800" algn="just" fontAlgn="ctr">
              <a:lnSpc>
                <a:spcPct val="220000"/>
              </a:lnSpc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Protect your Investment by Utilizing Existing Desktop Computer as an Office Extension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endParaRPr lang="en-US" sz="64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64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Intuitive Interface and Personalization Leads to Customer Convenience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43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</a:t>
            </a: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Search Dial Pad Allows to Type Contact  Name or Extension Number Directly making it Easy to Use and Manage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Intuitive Icons and Graphical Designs Enable Users to Identify and Control Features Instantly making it Easy to Use 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Personalize your Interface by Marking Favorites Contacts and Contact Grouping for Quick and Easy Connectivity </a:t>
            </a:r>
          </a:p>
          <a:p>
            <a:pPr algn="just" fontAlgn="ctr">
              <a:lnSpc>
                <a:spcPct val="19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•	Get Call Logs and Incoming Call Pop-up Notifications for Customer Convenience</a:t>
            </a: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2D2D8A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797FEB2E-16DA-478F-A15C-8E4AD290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8EB62-EA0E-477F-8833-57E43BD4DF10}"/>
              </a:ext>
            </a:extLst>
          </p:cNvPr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Applications and Benefits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B0A8E1-27B2-435C-A24A-87D9E95BF7BA}"/>
              </a:ext>
            </a:extLst>
          </p:cNvPr>
          <p:cNvCxnSpPr/>
          <p:nvPr/>
        </p:nvCxnSpPr>
        <p:spPr bwMode="auto">
          <a:xfrm>
            <a:off x="323850" y="1220788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EE05E5-8F66-4E8F-99EC-3AD054C49DEF}"/>
              </a:ext>
            </a:extLst>
          </p:cNvPr>
          <p:cNvSpPr txBox="1"/>
          <p:nvPr/>
        </p:nvSpPr>
        <p:spPr>
          <a:xfrm>
            <a:off x="360362" y="1604963"/>
            <a:ext cx="8611359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Multi-tasking becomes Easier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VARTA and Outlook Screen Merged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into One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Convenience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of Dialing to Outlook Contacts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Presence Status Visible from the Outlook Screen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Quick Communication through Emoticons and Intuitive Dial Pad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Presence Status Directly Updated during Meetings</a:t>
            </a:r>
          </a:p>
          <a:p>
            <a:pPr marL="285750" indent="-285750"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857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Personalized Dialing Experience </a:t>
            </a:r>
          </a:p>
          <a:p>
            <a:pPr algn="just" fontAlgn="ctr">
              <a:lnSpc>
                <a:spcPct val="170000"/>
              </a:lnSpc>
              <a:spcBef>
                <a:spcPct val="20000"/>
              </a:spcBef>
              <a:buClr>
                <a:srgbClr val="000000"/>
              </a:buClr>
              <a:tabLst>
                <a:tab pos="285750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8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393700" y="1200150"/>
            <a:ext cx="878363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360363" y="1268413"/>
            <a:ext cx="8820150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VARTA WIN200 – Sales Pitch</a:t>
            </a:r>
            <a:endParaRPr lang="en-IN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50" y="1600200"/>
            <a:ext cx="8858250" cy="5357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Upgrade your Existing IP-PBX with VARTA WIN200 for Unified Communications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Convert your Desktop Computer (PC) into your Deskphone and Manage your Calls easily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Monitor your Employees (Who is calling whom and Status Check) with 600 Busy Lamp Field Keys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One Touch Connectivity to all your Employees and Colleagues with 1000 DSS (Shortcut) Keys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Pop-up Notifications of Incoming Calls for Better Response to Customer</a:t>
            </a:r>
          </a:p>
          <a:p>
            <a:pPr marL="285750" indent="-285750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Keep Same Extension Number of Desk Phone, Mobile and Desktop UC Client and Remain Connected with the Office Communications</a:t>
            </a: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268288" indent="-268288" algn="just" fontAlgn="ctr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1600" dirty="0">
              <a:solidFill>
                <a:srgbClr val="2D2D8A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600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6" y="4831858"/>
            <a:ext cx="7089519" cy="1203182"/>
          </a:xfrm>
          <a:prstGeom prst="rect">
            <a:avLst/>
          </a:prstGeom>
        </p:spPr>
      </p:pic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323850" y="836613"/>
            <a:ext cx="5614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E1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COMMUNICATIONS</a:t>
            </a:r>
            <a:endParaRPr lang="en-US" altLang="en-US" sz="1500" b="1" dirty="0">
              <a:solidFill>
                <a:srgbClr val="0E1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E9B345B1-CF0B-4FF5-9F86-D3AB7DA75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38" y="4935863"/>
            <a:ext cx="854904" cy="10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79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802</Words>
  <Application>Microsoft Office PowerPoint</Application>
  <PresentationFormat>On-screen Show (4:3)</PresentationFormat>
  <Paragraphs>217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Arno Pro Smbd Caption</vt:lpstr>
      <vt:lpstr>Calibri</vt:lpstr>
      <vt:lpstr>Lucida Calligraphy</vt:lpstr>
      <vt:lpstr>Times New Roman</vt:lpstr>
      <vt:lpstr>Wingdings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Natasha Arora</cp:lastModifiedBy>
  <cp:revision>231</cp:revision>
  <dcterms:created xsi:type="dcterms:W3CDTF">2016-03-23T09:59:39Z</dcterms:created>
  <dcterms:modified xsi:type="dcterms:W3CDTF">2017-07-20T06:18:52Z</dcterms:modified>
</cp:coreProperties>
</file>