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9" r:id="rId2"/>
    <p:sldId id="259" r:id="rId3"/>
    <p:sldId id="258" r:id="rId4"/>
    <p:sldId id="261" r:id="rId5"/>
    <p:sldId id="260" r:id="rId6"/>
    <p:sldId id="263" r:id="rId7"/>
    <p:sldId id="264" r:id="rId8"/>
    <p:sldId id="289" r:id="rId9"/>
    <p:sldId id="262" r:id="rId10"/>
    <p:sldId id="265" r:id="rId11"/>
    <p:sldId id="266" r:id="rId12"/>
    <p:sldId id="267" r:id="rId13"/>
    <p:sldId id="271" r:id="rId14"/>
    <p:sldId id="275" r:id="rId15"/>
    <p:sldId id="276" r:id="rId16"/>
    <p:sldId id="296" r:id="rId17"/>
    <p:sldId id="305" r:id="rId18"/>
    <p:sldId id="303" r:id="rId19"/>
    <p:sldId id="278" r:id="rId20"/>
    <p:sldId id="288" r:id="rId21"/>
    <p:sldId id="281" r:id="rId22"/>
    <p:sldId id="283" r:id="rId23"/>
    <p:sldId id="308" r:id="rId24"/>
    <p:sldId id="306" r:id="rId25"/>
    <p:sldId id="30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ma" initials="S" lastIdx="8" clrIdx="0"/>
  <p:cmAuthor id="1" name="nitesh pandita" initials="n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544F6-750F-45D7-B4F6-B34895CB3C6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F4E15DAC-8763-4294-BB59-B58AD3D48A5F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VoIP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6833A2E0-4578-4B93-BB98-A00834D79527}" type="parTrans" cxnId="{89DC7119-53D3-43D3-898E-A5C8C92E4C67}">
      <dgm:prSet/>
      <dgm:spPr/>
      <dgm:t>
        <a:bodyPr/>
        <a:lstStyle/>
        <a:p>
          <a:endParaRPr lang="en-US"/>
        </a:p>
      </dgm:t>
    </dgm:pt>
    <dgm:pt modelId="{F09868F1-F51C-412A-998A-9FCB4A977651}" type="sibTrans" cxnId="{89DC7119-53D3-43D3-898E-A5C8C92E4C67}">
      <dgm:prSet/>
      <dgm:spPr/>
      <dgm:t>
        <a:bodyPr/>
        <a:lstStyle/>
        <a:p>
          <a:endParaRPr lang="en-US"/>
        </a:p>
      </dgm:t>
    </dgm:pt>
    <dgm:pt modelId="{146AAFAE-284C-4E15-B1C4-213DCD4A977F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FXS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861C5EFD-8F7D-458D-981E-0547854B2636}" type="parTrans" cxnId="{6280CF1C-A7CF-4C3C-A21D-5EF3E5AADB11}">
      <dgm:prSet/>
      <dgm:spPr/>
      <dgm:t>
        <a:bodyPr/>
        <a:lstStyle/>
        <a:p>
          <a:endParaRPr lang="en-US"/>
        </a:p>
      </dgm:t>
    </dgm:pt>
    <dgm:pt modelId="{86DFEB8C-B7CE-40B9-BFAE-7085A0CB52B4}" type="sibTrans" cxnId="{6280CF1C-A7CF-4C3C-A21D-5EF3E5AADB11}">
      <dgm:prSet/>
      <dgm:spPr/>
      <dgm:t>
        <a:bodyPr/>
        <a:lstStyle/>
        <a:p>
          <a:endParaRPr lang="en-US"/>
        </a:p>
      </dgm:t>
    </dgm:pt>
    <dgm:pt modelId="{50C182B3-B354-4736-A064-BFAB6C0CFA68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FXO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FD48B7DB-56B8-4958-AA58-3176888DC2EE}" type="parTrans" cxnId="{8FCD17E3-0610-49D9-B977-992640AB451C}">
      <dgm:prSet/>
      <dgm:spPr/>
      <dgm:t>
        <a:bodyPr/>
        <a:lstStyle/>
        <a:p>
          <a:endParaRPr lang="en-US"/>
        </a:p>
      </dgm:t>
    </dgm:pt>
    <dgm:pt modelId="{DAAB4170-D83B-440A-BD2D-18584ED4E65B}" type="sibTrans" cxnId="{8FCD17E3-0610-49D9-B977-992640AB451C}">
      <dgm:prSet/>
      <dgm:spPr/>
      <dgm:t>
        <a:bodyPr/>
        <a:lstStyle/>
        <a:p>
          <a:endParaRPr lang="en-US"/>
        </a:p>
      </dgm:t>
    </dgm:pt>
    <dgm:pt modelId="{E18EFA88-A15F-4448-A3A9-F6A5CEFE07F8}" type="pres">
      <dgm:prSet presAssocID="{16B544F6-750F-45D7-B4F6-B34895CB3C60}" presName="Name0" presStyleCnt="0">
        <dgm:presLayoutVars>
          <dgm:dir/>
          <dgm:resizeHandles val="exact"/>
        </dgm:presLayoutVars>
      </dgm:prSet>
      <dgm:spPr/>
    </dgm:pt>
    <dgm:pt modelId="{715ABDCD-AC2C-49CD-AA12-F1D130506A42}" type="pres">
      <dgm:prSet presAssocID="{F4E15DAC-8763-4294-BB59-B58AD3D48A5F}" presName="Name5" presStyleLbl="vennNode1" presStyleIdx="0" presStyleCnt="3" custLinFactNeighborX="-1045" custLinFactNeighborY="-3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8476D-DCA7-4E50-B465-CD9D78D1422D}" type="pres">
      <dgm:prSet presAssocID="{F09868F1-F51C-412A-998A-9FCB4A977651}" presName="space" presStyleCnt="0"/>
      <dgm:spPr/>
    </dgm:pt>
    <dgm:pt modelId="{DA138521-6B41-4E80-AF59-DC97BCFA702D}" type="pres">
      <dgm:prSet presAssocID="{146AAFAE-284C-4E15-B1C4-213DCD4A977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46FFA-80A1-43D8-997B-B6225FDD7356}" type="pres">
      <dgm:prSet presAssocID="{86DFEB8C-B7CE-40B9-BFAE-7085A0CB52B4}" presName="space" presStyleCnt="0"/>
      <dgm:spPr/>
    </dgm:pt>
    <dgm:pt modelId="{C2BEFE1D-2815-427B-90B5-0523B403918A}" type="pres">
      <dgm:prSet presAssocID="{50C182B3-B354-4736-A064-BFAB6C0CFA6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D17E3-0610-49D9-B977-992640AB451C}" srcId="{16B544F6-750F-45D7-B4F6-B34895CB3C60}" destId="{50C182B3-B354-4736-A064-BFAB6C0CFA68}" srcOrd="2" destOrd="0" parTransId="{FD48B7DB-56B8-4958-AA58-3176888DC2EE}" sibTransId="{DAAB4170-D83B-440A-BD2D-18584ED4E65B}"/>
    <dgm:cxn modelId="{6280CF1C-A7CF-4C3C-A21D-5EF3E5AADB11}" srcId="{16B544F6-750F-45D7-B4F6-B34895CB3C60}" destId="{146AAFAE-284C-4E15-B1C4-213DCD4A977F}" srcOrd="1" destOrd="0" parTransId="{861C5EFD-8F7D-458D-981E-0547854B2636}" sibTransId="{86DFEB8C-B7CE-40B9-BFAE-7085A0CB52B4}"/>
    <dgm:cxn modelId="{9B737C2F-2452-49B3-BDEE-BCBC1B04BB92}" type="presOf" srcId="{50C182B3-B354-4736-A064-BFAB6C0CFA68}" destId="{C2BEFE1D-2815-427B-90B5-0523B403918A}" srcOrd="0" destOrd="0" presId="urn:microsoft.com/office/officeart/2005/8/layout/venn3"/>
    <dgm:cxn modelId="{4DDE9C19-3BC9-44AD-9E83-2D6AE1858F1B}" type="presOf" srcId="{146AAFAE-284C-4E15-B1C4-213DCD4A977F}" destId="{DA138521-6B41-4E80-AF59-DC97BCFA702D}" srcOrd="0" destOrd="0" presId="urn:microsoft.com/office/officeart/2005/8/layout/venn3"/>
    <dgm:cxn modelId="{71C5437D-1D16-4224-8E87-BA5FB890C5E0}" type="presOf" srcId="{16B544F6-750F-45D7-B4F6-B34895CB3C60}" destId="{E18EFA88-A15F-4448-A3A9-F6A5CEFE07F8}" srcOrd="0" destOrd="0" presId="urn:microsoft.com/office/officeart/2005/8/layout/venn3"/>
    <dgm:cxn modelId="{89DC7119-53D3-43D3-898E-A5C8C92E4C67}" srcId="{16B544F6-750F-45D7-B4F6-B34895CB3C60}" destId="{F4E15DAC-8763-4294-BB59-B58AD3D48A5F}" srcOrd="0" destOrd="0" parTransId="{6833A2E0-4578-4B93-BB98-A00834D79527}" sibTransId="{F09868F1-F51C-412A-998A-9FCB4A977651}"/>
    <dgm:cxn modelId="{AC26675B-ED3E-4D0D-8C9E-8D03FD38007D}" type="presOf" srcId="{F4E15DAC-8763-4294-BB59-B58AD3D48A5F}" destId="{715ABDCD-AC2C-49CD-AA12-F1D130506A42}" srcOrd="0" destOrd="0" presId="urn:microsoft.com/office/officeart/2005/8/layout/venn3"/>
    <dgm:cxn modelId="{7A3C4623-CC05-404B-96B0-0AC4C68C7172}" type="presParOf" srcId="{E18EFA88-A15F-4448-A3A9-F6A5CEFE07F8}" destId="{715ABDCD-AC2C-49CD-AA12-F1D130506A42}" srcOrd="0" destOrd="0" presId="urn:microsoft.com/office/officeart/2005/8/layout/venn3"/>
    <dgm:cxn modelId="{7F2D74BC-BC0B-4D42-AF4B-E34232440CA2}" type="presParOf" srcId="{E18EFA88-A15F-4448-A3A9-F6A5CEFE07F8}" destId="{BD68476D-DCA7-4E50-B465-CD9D78D1422D}" srcOrd="1" destOrd="0" presId="urn:microsoft.com/office/officeart/2005/8/layout/venn3"/>
    <dgm:cxn modelId="{DF5CECE4-E1F2-4A6F-9861-6C1A6F01A954}" type="presParOf" srcId="{E18EFA88-A15F-4448-A3A9-F6A5CEFE07F8}" destId="{DA138521-6B41-4E80-AF59-DC97BCFA702D}" srcOrd="2" destOrd="0" presId="urn:microsoft.com/office/officeart/2005/8/layout/venn3"/>
    <dgm:cxn modelId="{0DDDAE0E-4F12-44B1-8CAD-39CB85DCCE90}" type="presParOf" srcId="{E18EFA88-A15F-4448-A3A9-F6A5CEFE07F8}" destId="{DA146FFA-80A1-43D8-997B-B6225FDD7356}" srcOrd="3" destOrd="0" presId="urn:microsoft.com/office/officeart/2005/8/layout/venn3"/>
    <dgm:cxn modelId="{6738C35B-3870-44D4-B433-93CC37C4AED6}" type="presParOf" srcId="{E18EFA88-A15F-4448-A3A9-F6A5CEFE07F8}" destId="{C2BEFE1D-2815-427B-90B5-0523B403918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F5DA0-F328-4976-90AF-F58B7154C14E}" type="doc">
      <dgm:prSet loTypeId="urn:microsoft.com/office/officeart/2005/8/layout/matrix3" loCatId="matrix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61E9AE1-1F5B-4E1D-89C5-289D217AE486}">
      <dgm:prSet phldrT="[Text]" custT="1"/>
      <dgm:spPr>
        <a:xfrm>
          <a:off x="1402080" y="386080"/>
          <a:ext cx="1584960" cy="1584960"/>
        </a:xfrm>
        <a:gradFill rotWithShape="0">
          <a:gsLst>
            <a:gs pos="0">
              <a:srgbClr val="4F81BD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alibri" pitchFamily="34" charset="0"/>
              <a:cs typeface="Calibri" pitchFamily="34" charset="0"/>
            </a:rPr>
            <a:t>Corporate Branch Offices</a:t>
          </a:r>
        </a:p>
      </dgm:t>
    </dgm:pt>
    <dgm:pt modelId="{0F237F48-8CCD-4464-976F-3B5B3E8AC5ED}" type="parTrans" cxnId="{09E2BA4E-493F-43D1-82DA-7C04C5566EF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EB16DF13-F091-434D-95BE-113FAEB15606}" type="sibTrans" cxnId="{09E2BA4E-493F-43D1-82DA-7C04C5566EF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14374B51-B36E-4E45-9459-532133A47425}">
      <dgm:prSet phldrT="[Text]" custT="1"/>
      <dgm:spPr>
        <a:xfrm>
          <a:off x="3108960" y="386080"/>
          <a:ext cx="1584960" cy="1584960"/>
        </a:xfrm>
        <a:gradFill rotWithShape="0">
          <a:gsLst>
            <a:gs pos="0">
              <a:srgbClr val="4F81BD">
                <a:shade val="80000"/>
                <a:hueOff val="102082"/>
                <a:satOff val="-1464"/>
                <a:lumOff val="8538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102082"/>
                <a:satOff val="-1464"/>
                <a:lumOff val="8538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102082"/>
                <a:satOff val="-1464"/>
                <a:lumOff val="853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alibri" pitchFamily="34" charset="0"/>
              <a:cs typeface="Calibri" pitchFamily="34" charset="0"/>
            </a:rPr>
            <a:t>Organizations with Field Staff</a:t>
          </a:r>
        </a:p>
      </dgm:t>
    </dgm:pt>
    <dgm:pt modelId="{239172D4-D242-450B-BB26-9FEAE8D29842}" type="parTrans" cxnId="{DC4DDAB6-92E1-4152-B3FA-E1485EC8274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6FE9131-A6CE-459F-AD8C-B14CE7D22319}" type="sibTrans" cxnId="{DC4DDAB6-92E1-4152-B3FA-E1485EC8274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91E7CA64-0E28-4159-9655-B776194DEF2A}">
      <dgm:prSet phldrT="[Text]" custT="1"/>
      <dgm:spPr>
        <a:xfrm>
          <a:off x="1402080" y="2092960"/>
          <a:ext cx="1584960" cy="1584960"/>
        </a:xfr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204164"/>
                <a:satOff val="-2928"/>
                <a:lumOff val="17077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alibri" pitchFamily="34" charset="0"/>
              <a:cs typeface="Calibri" pitchFamily="34" charset="0"/>
            </a:rPr>
            <a:t>Remote Project Sites</a:t>
          </a:r>
        </a:p>
      </dgm:t>
    </dgm:pt>
    <dgm:pt modelId="{80012470-914C-4A42-B485-C1E83B414384}" type="parTrans" cxnId="{3783B6F2-FF45-45E1-BC6E-4BC8DE91D48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A0EF851-6485-44BD-BE30-407D1CDAF8BC}" type="sibTrans" cxnId="{3783B6F2-FF45-45E1-BC6E-4BC8DE91D48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678895C4-3E1B-4780-B3F7-99A31F0D2E84}">
      <dgm:prSet phldrT="[Text]" custT="1"/>
      <dgm:spPr>
        <a:xfrm>
          <a:off x="3108960" y="2092960"/>
          <a:ext cx="1584960" cy="1584960"/>
        </a:xfrm>
        <a:gradFill rotWithShape="0">
          <a:gsLst>
            <a:gs pos="0">
              <a:srgbClr val="4F81BD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alibri" pitchFamily="34" charset="0"/>
              <a:cs typeface="Calibri" pitchFamily="34" charset="0"/>
            </a:rPr>
            <a:t>Call Centers</a:t>
          </a:r>
        </a:p>
      </dgm:t>
    </dgm:pt>
    <dgm:pt modelId="{81CAE039-B98C-4ADD-8C68-0620FF2DDBB7}" type="parTrans" cxnId="{7CBEA6FD-0FFB-4A69-AA07-F39BCB3C92C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A77E7BC-928A-47A6-BB5E-E003D35F0886}" type="sibTrans" cxnId="{7CBEA6FD-0FFB-4A69-AA07-F39BCB3C92C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BA6044D-6852-4F96-8470-D2715B50CBBD}" type="pres">
      <dgm:prSet presAssocID="{622F5DA0-F328-4976-90AF-F58B7154C14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CEE73-C4B4-4223-AA4A-918858D20B6D}" type="pres">
      <dgm:prSet presAssocID="{622F5DA0-F328-4976-90AF-F58B7154C14E}" presName="diamond" presStyleLbl="bgShp" presStyleIdx="0" presStyleCnt="1" custScaleX="116250"/>
      <dgm:spPr>
        <a:xfrm>
          <a:off x="1016000" y="0"/>
          <a:ext cx="4064000" cy="4064000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/>
        </a:p>
      </dgm:t>
    </dgm:pt>
    <dgm:pt modelId="{93E6051F-2FB5-4275-97F5-BDE7111F06D2}" type="pres">
      <dgm:prSet presAssocID="{622F5DA0-F328-4976-90AF-F58B7154C14E}" presName="quad1" presStyleLbl="node1" presStyleIdx="0" presStyleCnt="4" custScaleX="113462" custLinFactNeighborX="-9615" custLinFactNeighborY="-32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AD781E9-B8B5-4B4B-9CAD-BA545466DB2A}" type="pres">
      <dgm:prSet presAssocID="{622F5DA0-F328-4976-90AF-F58B7154C14E}" presName="quad2" presStyleLbl="node1" presStyleIdx="1" presStyleCnt="4" custScaleX="113462" custLinFactNeighborX="2885" custLinFactNeighborY="-32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8B262DF-5042-4DA0-A77F-412CBF2F5A37}" type="pres">
      <dgm:prSet presAssocID="{622F5DA0-F328-4976-90AF-F58B7154C14E}" presName="quad3" presStyleLbl="node1" presStyleIdx="2" presStyleCnt="4" custScaleX="113462" custLinFactNeighborX="-9615" custLinFactNeighborY="-224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885AB32-EE96-4ACE-93E1-0FFA722C8185}" type="pres">
      <dgm:prSet presAssocID="{622F5DA0-F328-4976-90AF-F58B7154C14E}" presName="quad4" presStyleLbl="node1" presStyleIdx="3" presStyleCnt="4" custScaleX="111539" custLinFactNeighborX="1923" custLinFactNeighborY="-224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8208567-6947-466A-A663-DDB1843F272E}" type="presOf" srcId="{678895C4-3E1B-4780-B3F7-99A31F0D2E84}" destId="{D885AB32-EE96-4ACE-93E1-0FFA722C8185}" srcOrd="0" destOrd="0" presId="urn:microsoft.com/office/officeart/2005/8/layout/matrix3"/>
    <dgm:cxn modelId="{BFC19224-1BC8-409F-AC9C-3DB3F9C7C983}" type="presOf" srcId="{14374B51-B36E-4E45-9459-532133A47425}" destId="{AAD781E9-B8B5-4B4B-9CAD-BA545466DB2A}" srcOrd="0" destOrd="0" presId="urn:microsoft.com/office/officeart/2005/8/layout/matrix3"/>
    <dgm:cxn modelId="{7CBEA6FD-0FFB-4A69-AA07-F39BCB3C92CB}" srcId="{622F5DA0-F328-4976-90AF-F58B7154C14E}" destId="{678895C4-3E1B-4780-B3F7-99A31F0D2E84}" srcOrd="3" destOrd="0" parTransId="{81CAE039-B98C-4ADD-8C68-0620FF2DDBB7}" sibTransId="{8A77E7BC-928A-47A6-BB5E-E003D35F0886}"/>
    <dgm:cxn modelId="{09E2BA4E-493F-43D1-82DA-7C04C5566EFB}" srcId="{622F5DA0-F328-4976-90AF-F58B7154C14E}" destId="{C61E9AE1-1F5B-4E1D-89C5-289D217AE486}" srcOrd="0" destOrd="0" parTransId="{0F237F48-8CCD-4464-976F-3B5B3E8AC5ED}" sibTransId="{EB16DF13-F091-434D-95BE-113FAEB15606}"/>
    <dgm:cxn modelId="{75C8FEF3-C76B-40CF-9465-6FCD460797D0}" type="presOf" srcId="{C61E9AE1-1F5B-4E1D-89C5-289D217AE486}" destId="{93E6051F-2FB5-4275-97F5-BDE7111F06D2}" srcOrd="0" destOrd="0" presId="urn:microsoft.com/office/officeart/2005/8/layout/matrix3"/>
    <dgm:cxn modelId="{00B6B05C-2562-4579-9E77-DB4D1DBF9D0B}" type="presOf" srcId="{91E7CA64-0E28-4159-9655-B776194DEF2A}" destId="{98B262DF-5042-4DA0-A77F-412CBF2F5A37}" srcOrd="0" destOrd="0" presId="urn:microsoft.com/office/officeart/2005/8/layout/matrix3"/>
    <dgm:cxn modelId="{DC4DDAB6-92E1-4152-B3FA-E1485EC82742}" srcId="{622F5DA0-F328-4976-90AF-F58B7154C14E}" destId="{14374B51-B36E-4E45-9459-532133A47425}" srcOrd="1" destOrd="0" parTransId="{239172D4-D242-450B-BB26-9FEAE8D29842}" sibTransId="{86FE9131-A6CE-459F-AD8C-B14CE7D22319}"/>
    <dgm:cxn modelId="{3783B6F2-FF45-45E1-BC6E-4BC8DE91D482}" srcId="{622F5DA0-F328-4976-90AF-F58B7154C14E}" destId="{91E7CA64-0E28-4159-9655-B776194DEF2A}" srcOrd="2" destOrd="0" parTransId="{80012470-914C-4A42-B485-C1E83B414384}" sibTransId="{CA0EF851-6485-44BD-BE30-407D1CDAF8BC}"/>
    <dgm:cxn modelId="{ADC0AC4F-62EE-43E4-B7FC-80A9AEAF937C}" type="presOf" srcId="{622F5DA0-F328-4976-90AF-F58B7154C14E}" destId="{CBA6044D-6852-4F96-8470-D2715B50CBBD}" srcOrd="0" destOrd="0" presId="urn:microsoft.com/office/officeart/2005/8/layout/matrix3"/>
    <dgm:cxn modelId="{6A72A7FB-8CDA-45F2-904F-6F169F55AEE0}" type="presParOf" srcId="{CBA6044D-6852-4F96-8470-D2715B50CBBD}" destId="{91ACEE73-C4B4-4223-AA4A-918858D20B6D}" srcOrd="0" destOrd="0" presId="urn:microsoft.com/office/officeart/2005/8/layout/matrix3"/>
    <dgm:cxn modelId="{C556D51A-87CD-4FD4-81D4-1996129D1A89}" type="presParOf" srcId="{CBA6044D-6852-4F96-8470-D2715B50CBBD}" destId="{93E6051F-2FB5-4275-97F5-BDE7111F06D2}" srcOrd="1" destOrd="0" presId="urn:microsoft.com/office/officeart/2005/8/layout/matrix3"/>
    <dgm:cxn modelId="{5581A2A2-982D-409B-A2CE-5312A2E087F2}" type="presParOf" srcId="{CBA6044D-6852-4F96-8470-D2715B50CBBD}" destId="{AAD781E9-B8B5-4B4B-9CAD-BA545466DB2A}" srcOrd="2" destOrd="0" presId="urn:microsoft.com/office/officeart/2005/8/layout/matrix3"/>
    <dgm:cxn modelId="{CD0241A4-F262-42BE-9039-977F6D1A4123}" type="presParOf" srcId="{CBA6044D-6852-4F96-8470-D2715B50CBBD}" destId="{98B262DF-5042-4DA0-A77F-412CBF2F5A37}" srcOrd="3" destOrd="0" presId="urn:microsoft.com/office/officeart/2005/8/layout/matrix3"/>
    <dgm:cxn modelId="{9448178B-A841-4232-B243-60050E7D2C6D}" type="presParOf" srcId="{CBA6044D-6852-4F96-8470-D2715B50CBBD}" destId="{D885AB32-EE96-4ACE-93E1-0FFA722C818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ABDCD-AC2C-49CD-AA12-F1D130506A42}">
      <dsp:nvSpPr>
        <dsp:cNvPr id="0" name=""/>
        <dsp:cNvSpPr/>
      </dsp:nvSpPr>
      <dsp:spPr>
        <a:xfrm>
          <a:off x="517050" y="0"/>
          <a:ext cx="1826716" cy="18267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530" tIns="30480" rIns="10053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VoIP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784566" y="267516"/>
        <a:ext cx="1291684" cy="1291684"/>
      </dsp:txXfrm>
    </dsp:sp>
    <dsp:sp modelId="{DA138521-6B41-4E80-AF59-DC97BCFA702D}">
      <dsp:nvSpPr>
        <dsp:cNvPr id="0" name=""/>
        <dsp:cNvSpPr/>
      </dsp:nvSpPr>
      <dsp:spPr>
        <a:xfrm>
          <a:off x="1982241" y="1041"/>
          <a:ext cx="1826716" cy="18267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530" tIns="30480" rIns="10053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FXS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249757" y="268557"/>
        <a:ext cx="1291684" cy="1291684"/>
      </dsp:txXfrm>
    </dsp:sp>
    <dsp:sp modelId="{C2BEFE1D-2815-427B-90B5-0523B403918A}">
      <dsp:nvSpPr>
        <dsp:cNvPr id="0" name=""/>
        <dsp:cNvSpPr/>
      </dsp:nvSpPr>
      <dsp:spPr>
        <a:xfrm>
          <a:off x="3443614" y="1041"/>
          <a:ext cx="1826716" cy="18267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530" tIns="30480" rIns="10053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FXO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3711130" y="268557"/>
        <a:ext cx="1291684" cy="1291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CEE73-C4B4-4223-AA4A-918858D20B6D}">
      <dsp:nvSpPr>
        <dsp:cNvPr id="0" name=""/>
        <dsp:cNvSpPr/>
      </dsp:nvSpPr>
      <dsp:spPr>
        <a:xfrm>
          <a:off x="783907" y="0"/>
          <a:ext cx="5137785" cy="4419600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E6051F-2FB5-4275-97F5-BDE7111F06D2}">
      <dsp:nvSpPr>
        <dsp:cNvPr id="0" name=""/>
        <dsp:cNvSpPr/>
      </dsp:nvSpPr>
      <dsp:spPr>
        <a:xfrm>
          <a:off x="1281115" y="414329"/>
          <a:ext cx="1955680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Corporate Branch Offices</a:t>
          </a:r>
        </a:p>
      </dsp:txBody>
      <dsp:txXfrm>
        <a:off x="1365256" y="498470"/>
        <a:ext cx="1787398" cy="1555362"/>
      </dsp:txXfrm>
    </dsp:sp>
    <dsp:sp modelId="{AAD781E9-B8B5-4B4B-9CAD-BA545466DB2A}">
      <dsp:nvSpPr>
        <dsp:cNvPr id="0" name=""/>
        <dsp:cNvSpPr/>
      </dsp:nvSpPr>
      <dsp:spPr>
        <a:xfrm>
          <a:off x="3352802" y="414329"/>
          <a:ext cx="1955680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02082"/>
                <a:satOff val="-1464"/>
                <a:lumOff val="8538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102082"/>
                <a:satOff val="-1464"/>
                <a:lumOff val="8538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102082"/>
                <a:satOff val="-1464"/>
                <a:lumOff val="853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Organizations with Field Staff</a:t>
          </a:r>
        </a:p>
      </dsp:txBody>
      <dsp:txXfrm>
        <a:off x="3436943" y="498470"/>
        <a:ext cx="1787398" cy="1555362"/>
      </dsp:txXfrm>
    </dsp:sp>
    <dsp:sp modelId="{98B262DF-5042-4DA0-A77F-412CBF2F5A37}">
      <dsp:nvSpPr>
        <dsp:cNvPr id="0" name=""/>
        <dsp:cNvSpPr/>
      </dsp:nvSpPr>
      <dsp:spPr>
        <a:xfrm>
          <a:off x="1281115" y="2237415"/>
          <a:ext cx="1955680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204164"/>
                <a:satOff val="-2928"/>
                <a:lumOff val="17077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Remote Project Sites</a:t>
          </a:r>
        </a:p>
      </dsp:txBody>
      <dsp:txXfrm>
        <a:off x="1365256" y="2321556"/>
        <a:ext cx="1787398" cy="1555362"/>
      </dsp:txXfrm>
    </dsp:sp>
    <dsp:sp modelId="{D885AB32-EE96-4ACE-93E1-0FFA722C8185}">
      <dsp:nvSpPr>
        <dsp:cNvPr id="0" name=""/>
        <dsp:cNvSpPr/>
      </dsp:nvSpPr>
      <dsp:spPr>
        <a:xfrm>
          <a:off x="3352794" y="2237415"/>
          <a:ext cx="1922535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Call Centers</a:t>
          </a:r>
        </a:p>
      </dsp:txBody>
      <dsp:txXfrm>
        <a:off x="3436935" y="2321556"/>
        <a:ext cx="1754253" cy="155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4669-2542-4C24-BA00-1E1C286A17B0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49AB-4CDF-4C7A-AB12-875C13C811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49AB-4CDF-4C7A-AB12-875C13C811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6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ECD75A-5C7B-4822-BA54-4D016F61AD6C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25D911A-D835-4ED3-9BFF-CFD3C5FCA7A4}" type="slidenum">
              <a:rPr lang="en-IN" smtClean="0">
                <a:latin typeface="Arial" pitchFamily="34" charset="0"/>
                <a:cs typeface="Arial" pitchFamily="34" charset="0"/>
              </a:rPr>
              <a:pPr eaLnBrk="1" hangingPunct="1"/>
              <a:t>17</a:t>
            </a:fld>
            <a:endParaRPr lang="en-I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49AB-4CDF-4C7A-AB12-875C13C811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0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BFBA05D-144D-4EC1-A059-5E2281F1E4B7}" type="slidenum">
              <a:rPr lang="en-IN" sz="1200">
                <a:cs typeface="Arial" pitchFamily="34" charset="0"/>
              </a:rPr>
              <a:pPr algn="r" eaLnBrk="1" hangingPunct="1"/>
              <a:t>26</a:t>
            </a:fld>
            <a:endParaRPr lang="en-IN" sz="1200" dirty="0"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D18468-275D-4295-9F0D-F97B0B7278FC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C97F-9549-4296-A033-3F7A63809DC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D1782-38C5-4D5B-A43E-950A40111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5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8601-DF3B-47E2-93AD-053C801112E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1658-B1C2-48CC-8461-42D0284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1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D1EC-B9E7-4DCA-85E2-2D068F4917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AFA5-AF63-48BA-ACAC-AE2429265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4E2-4464-45DB-9B4B-6C95E9F6FE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5A52-91F3-4545-87AD-BF6BE0C048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7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680D-0590-4DA1-9224-08B85DA207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0D837-4182-46BF-9D2F-AA92BE580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1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57DE-909C-4645-BFFB-13BC565CE94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CF69-9F2C-4CA1-8332-7102588D2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0C297-354E-48C3-8AD3-43D2EA9553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92B7-C685-47D6-9EC9-AE986D06A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CC50-EADE-4FB9-AA9B-B04B5768804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F07A-786C-4357-96C4-A1494D5A0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5618-26DF-4DA9-8EBF-214C86A1EF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DF11-E62C-4916-A548-980980A67E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3AC2-5EE6-4CCC-93FC-99A52C1CEB5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1259-44BC-4411-A820-41DC03BED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89DF-21B7-42A0-B2D8-E80C4EC588E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1B5D-65C3-4B0F-9DE8-DCFC678014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2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D3F8C5D-2CBA-4009-B4AD-CF231B7E0382}" type="datetimeFigureOut">
              <a:rPr lang="en-US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12/2/14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4ACFE-D97E-415A-A3A6-5FF9C0AF9D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12.jpeg"/><Relationship Id="rId12" Type="http://schemas.openxmlformats.org/officeDocument/2006/relationships/image" Target="../media/image34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15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emf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3050" y="3421063"/>
            <a:ext cx="3667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latin typeface="Calibri" pitchFamily="34" charset="0"/>
                <a:cs typeface="Tahoma" pitchFamily="34" charset="0"/>
              </a:rPr>
              <a:t>Warm Welcome</a:t>
            </a:r>
          </a:p>
        </p:txBody>
      </p:sp>
      <p:sp>
        <p:nvSpPr>
          <p:cNvPr id="8" name="Rectangle 30"/>
          <p:cNvSpPr txBox="1">
            <a:spLocks noChangeArrowheads="1"/>
          </p:cNvSpPr>
          <p:nvPr/>
        </p:nvSpPr>
        <p:spPr>
          <a:xfrm>
            <a:off x="4083050" y="4521200"/>
            <a:ext cx="5595938" cy="809625"/>
          </a:xfrm>
          <a:prstGeom prst="rect">
            <a:avLst/>
          </a:prstGeom>
        </p:spPr>
        <p:txBody>
          <a:bodyPr/>
          <a:lstStyle/>
          <a:p>
            <a:pPr algn="l">
              <a:spcAft>
                <a:spcPts val="600"/>
              </a:spcAft>
              <a:defRPr/>
            </a:pPr>
            <a:r>
              <a:rPr lang="en-US" sz="2400" b="1" dirty="0">
                <a:latin typeface="Calibri" panose="020F0502020204030204" pitchFamily="34" charset="0"/>
                <a:ea typeface="+mj-ea"/>
              </a:rPr>
              <a:t>Matrix SETU </a:t>
            </a:r>
            <a:r>
              <a:rPr lang="en-US" sz="2400" b="1" dirty="0" smtClean="0">
                <a:latin typeface="Calibri" panose="020F0502020204030204" pitchFamily="34" charset="0"/>
                <a:ea typeface="+mj-ea"/>
              </a:rPr>
              <a:t>VFX</a:t>
            </a:r>
            <a:endParaRPr lang="en-US" sz="2400" b="1" dirty="0">
              <a:latin typeface="Calibri" panose="020F0502020204030204" pitchFamily="34" charset="0"/>
              <a:ea typeface="+mj-ea"/>
            </a:endParaRPr>
          </a:p>
          <a:p>
            <a:pPr algn="l">
              <a:defRPr/>
            </a:pPr>
            <a:r>
              <a:rPr lang="en-US" sz="2000" dirty="0">
                <a:latin typeface="Calibri" panose="020F0502020204030204" pitchFamily="34" charset="0"/>
                <a:ea typeface="+mj-ea"/>
              </a:rPr>
              <a:t>Multi-port VoIP-FXO-FXS Gateways</a:t>
            </a:r>
            <a:endParaRPr lang="en-IN" sz="2000" dirty="0">
              <a:latin typeface="Calibri" panose="020F050202020403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443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3263362" y="3136046"/>
            <a:ext cx="1194008" cy="767875"/>
            <a:chOff x="7058861" y="1838140"/>
            <a:chExt cx="1387245" cy="767693"/>
          </a:xfrm>
        </p:grpSpPr>
        <p:pic>
          <p:nvPicPr>
            <p:cNvPr id="19" name="Picture 21" descr="Baada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61" y="1838140"/>
              <a:ext cx="1387245" cy="76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216185" y="2068828"/>
              <a:ext cx="951720" cy="3063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Internet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685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VoIP Gateway for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IP-PBX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342322" y="4950019"/>
            <a:ext cx="1698625" cy="30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155264" y="4862090"/>
            <a:ext cx="9128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Users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0910" y="1213779"/>
            <a:ext cx="83768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Access PSTN from VoIP infrastructure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Maintain existing dialing habits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Deployable with any SIP based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IP-PBX, </a:t>
            </a:r>
            <a:r>
              <a:rPr lang="en-US" kern="15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Softswitches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and Hosted Services</a:t>
            </a:r>
            <a:endParaRPr lang="en-US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29724" y="4191000"/>
            <a:ext cx="2130134" cy="877887"/>
            <a:chOff x="6727825" y="2603500"/>
            <a:chExt cx="2014538" cy="877888"/>
          </a:xfrm>
        </p:grpSpPr>
        <p:pic>
          <p:nvPicPr>
            <p:cNvPr id="6" name="Picture 21" descr="Baada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050" y="2603500"/>
              <a:ext cx="1357313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772363" y="2871787"/>
              <a:ext cx="9525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PSTN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6727825" y="3024187"/>
              <a:ext cx="652463" cy="0"/>
            </a:xfrm>
            <a:prstGeom prst="line">
              <a:avLst/>
            </a:prstGeom>
            <a:ln w="25400" cmpd="thickThin">
              <a:prstDash val="sysDash"/>
              <a:headEnd type="none" w="med" len="med"/>
              <a:tailEnd type="stealth" w="med" len="med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2" name="Picture 2" descr="D:\Soma\Presentation Clip-art Photos\Diagram\bijli-light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624">
            <a:off x="2647898" y="3593371"/>
            <a:ext cx="786449" cy="7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D:\Soma\Presentation Clip-art Photos\Diagram\bijli-light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5968">
            <a:off x="4207827" y="3532656"/>
            <a:ext cx="786449" cy="7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1117165" y="3776240"/>
            <a:ext cx="2239962" cy="1786360"/>
            <a:chOff x="848352" y="2116182"/>
            <a:chExt cx="2157091" cy="1785936"/>
          </a:xfrm>
        </p:grpSpPr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1920988" y="3263457"/>
              <a:ext cx="632608" cy="30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IP-PBX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1313517" y="3594414"/>
              <a:ext cx="1174093" cy="30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London Office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31" y="2342384"/>
              <a:ext cx="381490" cy="4197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31" y="2812493"/>
              <a:ext cx="381000" cy="3655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 descr="otherpbx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131" y="2523681"/>
              <a:ext cx="762000" cy="78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 bwMode="auto">
            <a:xfrm flipH="1">
              <a:off x="1329913" y="3066869"/>
              <a:ext cx="61915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329913" y="2657391"/>
              <a:ext cx="61609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848352" y="2116182"/>
              <a:ext cx="2157091" cy="1458566"/>
            </a:xfrm>
            <a:prstGeom prst="rect">
              <a:avLst/>
            </a:pr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sz="14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4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46" y="4212433"/>
            <a:ext cx="1923673" cy="6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Peer-to-Peer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7543800" cy="144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Connect remote branch offices over VoIP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Make free VoIP calls between branch offices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Increase workforce collaboration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5638800" y="3511550"/>
            <a:ext cx="3200400" cy="21272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472238" y="4797425"/>
            <a:ext cx="6175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 bwMode="auto">
          <a:xfrm>
            <a:off x="228600" y="3581400"/>
            <a:ext cx="3352800" cy="20331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1943100" y="4862512"/>
            <a:ext cx="4937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Rectangle 94"/>
          <p:cNvSpPr>
            <a:spLocks noChangeArrowheads="1"/>
          </p:cNvSpPr>
          <p:nvPr/>
        </p:nvSpPr>
        <p:spPr bwMode="auto">
          <a:xfrm>
            <a:off x="1500324" y="4287140"/>
            <a:ext cx="887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 flipV="1">
            <a:off x="2971800" y="4064000"/>
            <a:ext cx="717549" cy="17762"/>
          </a:xfrm>
          <a:prstGeom prst="line">
            <a:avLst/>
          </a:prstGeom>
          <a:ln w="25400" cap="rnd" cmpd="sng">
            <a:solidFill>
              <a:srgbClr val="4B4BF3"/>
            </a:solidFill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 bwMode="auto">
          <a:xfrm>
            <a:off x="990600" y="5638800"/>
            <a:ext cx="2036366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Sydney Branch Office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470650" y="5734975"/>
            <a:ext cx="2136318" cy="28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Chile Branch Office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152400" y="3429000"/>
            <a:ext cx="1725017" cy="914400"/>
            <a:chOff x="108082" y="1690733"/>
            <a:chExt cx="1306400" cy="914676"/>
          </a:xfrm>
        </p:grpSpPr>
        <p:sp>
          <p:nvSpPr>
            <p:cNvPr id="94" name="Cloud 93"/>
            <p:cNvSpPr/>
            <p:nvPr/>
          </p:nvSpPr>
          <p:spPr bwMode="auto">
            <a:xfrm>
              <a:off x="108082" y="1690733"/>
              <a:ext cx="1306400" cy="728882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User dials </a:t>
              </a:r>
              <a:r>
                <a:rPr lang="en-US" sz="14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called Party</a:t>
              </a:r>
              <a:endPara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Cloud 94"/>
            <p:cNvSpPr/>
            <p:nvPr/>
          </p:nvSpPr>
          <p:spPr bwMode="auto">
            <a:xfrm>
              <a:off x="599648" y="2535551"/>
              <a:ext cx="143225" cy="69858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>
                <a:defRPr/>
              </a:pPr>
              <a:endPara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3733800" y="3695698"/>
            <a:ext cx="1679155" cy="952502"/>
            <a:chOff x="4025057" y="1690276"/>
            <a:chExt cx="1455845" cy="941617"/>
          </a:xfrm>
        </p:grpSpPr>
        <p:pic>
          <p:nvPicPr>
            <p:cNvPr id="98" name="Picture 21" descr="Baada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057" y="1690276"/>
              <a:ext cx="1455845" cy="94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4390661" y="2015425"/>
              <a:ext cx="759910" cy="304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Internet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 bwMode="auto">
          <a:xfrm>
            <a:off x="6493344" y="4281486"/>
            <a:ext cx="169704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720725" y="4525963"/>
            <a:ext cx="1560830" cy="879818"/>
            <a:chOff x="415617" y="2711605"/>
            <a:chExt cx="1561232" cy="879646"/>
          </a:xfrm>
        </p:grpSpPr>
        <p:grpSp>
          <p:nvGrpSpPr>
            <p:cNvPr id="104" name="Group 25"/>
            <p:cNvGrpSpPr>
              <a:grpSpLocks/>
            </p:cNvGrpSpPr>
            <p:nvPr/>
          </p:nvGrpSpPr>
          <p:grpSpPr bwMode="auto">
            <a:xfrm>
              <a:off x="570715" y="2711605"/>
              <a:ext cx="1075795" cy="563905"/>
              <a:chOff x="570715" y="2711605"/>
              <a:chExt cx="1075795" cy="563905"/>
            </a:xfrm>
          </p:grpSpPr>
          <p:pic>
            <p:nvPicPr>
              <p:cNvPr id="107" name="Picture 3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60346" y="2776680"/>
                <a:ext cx="485900" cy="49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0"/>
                  </a:schemeClr>
                </a:prstShdw>
              </a:effectLst>
            </p:spPr>
          </p:pic>
          <p:pic>
            <p:nvPicPr>
              <p:cNvPr id="108" name="Picture 2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15" y="2711605"/>
                <a:ext cx="316613" cy="36494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9" name="Straight Connector 108"/>
              <p:cNvCxnSpPr/>
              <p:nvPr/>
            </p:nvCxnSpPr>
            <p:spPr bwMode="auto">
              <a:xfrm>
                <a:off x="891989" y="2971904"/>
                <a:ext cx="28106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5" name="Rectangle 70"/>
            <p:cNvSpPr>
              <a:spLocks noChangeArrowheads="1"/>
            </p:cNvSpPr>
            <p:nvPr/>
          </p:nvSpPr>
          <p:spPr bwMode="auto">
            <a:xfrm>
              <a:off x="1104911" y="3283534"/>
              <a:ext cx="871938" cy="30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TDM-PBX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15617" y="3062374"/>
              <a:ext cx="779663" cy="5231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Calling Party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780213" y="4533902"/>
            <a:ext cx="1780721" cy="940732"/>
            <a:chOff x="7084219" y="2719388"/>
            <a:chExt cx="1781013" cy="939779"/>
          </a:xfrm>
        </p:grpSpPr>
        <p:pic>
          <p:nvPicPr>
            <p:cNvPr id="111" name="Picture 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92245" y="2719388"/>
              <a:ext cx="417580" cy="55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0"/>
                </a:schemeClr>
              </a:prstShdw>
            </a:effectLst>
          </p:spPr>
        </p:pic>
        <p:sp>
          <p:nvSpPr>
            <p:cNvPr id="112" name="Rectangle 72"/>
            <p:cNvSpPr>
              <a:spLocks noChangeArrowheads="1"/>
            </p:cNvSpPr>
            <p:nvPr/>
          </p:nvSpPr>
          <p:spPr bwMode="auto">
            <a:xfrm>
              <a:off x="7084219" y="3235101"/>
              <a:ext cx="871856" cy="30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TDM-PBX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7809825" y="3047667"/>
              <a:ext cx="25880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4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656" y="2819400"/>
              <a:ext cx="325373" cy="3044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7908266" y="3136477"/>
              <a:ext cx="956966" cy="522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Called Party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16" name="Picture 2" descr="C:\Documents and Settings\JatinDesai.DOMAIN.000\Desktop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434">
            <a:off x="8048626" y="4479924"/>
            <a:ext cx="4746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Straight Connector 85"/>
          <p:cNvCxnSpPr/>
          <p:nvPr/>
        </p:nvCxnSpPr>
        <p:spPr bwMode="auto">
          <a:xfrm flipV="1">
            <a:off x="2436812" y="4295775"/>
            <a:ext cx="0" cy="5667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5562600" y="4129484"/>
            <a:ext cx="534784" cy="9289"/>
          </a:xfrm>
          <a:prstGeom prst="line">
            <a:avLst/>
          </a:prstGeom>
          <a:ln w="25400" cmpd="sng">
            <a:solidFill>
              <a:srgbClr val="4B4BF3"/>
            </a:solidFill>
            <a:prstDash val="sysDash"/>
            <a:headEnd type="none" w="med" len="med"/>
            <a:tailEnd type="stealth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5" y="3783298"/>
            <a:ext cx="1539361" cy="5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/>
          <p:cNvCxnSpPr/>
          <p:nvPr/>
        </p:nvCxnSpPr>
        <p:spPr bwMode="auto">
          <a:xfrm flipV="1">
            <a:off x="6470650" y="4233862"/>
            <a:ext cx="1588" cy="5524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2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5" y="3779175"/>
            <a:ext cx="1539361" cy="5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114800" y="1295400"/>
            <a:ext cx="2518788" cy="1917696"/>
            <a:chOff x="4724400" y="1676400"/>
            <a:chExt cx="2518788" cy="1917696"/>
          </a:xfrm>
        </p:grpSpPr>
        <p:sp>
          <p:nvSpPr>
            <p:cNvPr id="8" name="Oval 7"/>
            <p:cNvSpPr/>
            <p:nvPr/>
          </p:nvSpPr>
          <p:spPr>
            <a:xfrm>
              <a:off x="4724400" y="1676400"/>
              <a:ext cx="2432334" cy="1917696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41014" y="1752600"/>
              <a:ext cx="2365464" cy="1617354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7" name="Picture 20" descr="otherpbx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168" y="2224322"/>
              <a:ext cx="361860" cy="37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C:\Users\DhavalBhagora\AppData\Local\Microsoft\Windows\Temporary Internet Files\Content.IE5\IT9FUT8F\MCj0441537000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613" y="2133600"/>
              <a:ext cx="526987" cy="46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C:\Users\DhavalBhagora\AppData\Local\Microsoft\Windows\Temporary Internet Files\Content.IE5\PTWPO6XM\MCj0441535000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489" y="2437971"/>
              <a:ext cx="543333" cy="46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C:\Users\DhavalBhagora\AppData\Local\Microsoft\Windows\Temporary Internet Files\Content.IE5\PTWPO6XM\MCj0433954000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835" y="2398101"/>
              <a:ext cx="390952" cy="38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724400" y="1962704"/>
              <a:ext cx="728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  <a:ea typeface="Times New Roman"/>
                  <a:cs typeface="Calibri" pitchFamily="34" charset="0"/>
                </a:rPr>
                <a:t>IP</a:t>
              </a:r>
              <a:r>
                <a:rPr lang="en-US" sz="1400" b="1" dirty="0">
                  <a:latin typeface="Calibri" pitchFamily="34" charset="0"/>
                  <a:ea typeface="Times New Roman"/>
                  <a:cs typeface="Calibri" pitchFamily="34" charset="0"/>
                </a:rPr>
                <a:t>-</a:t>
              </a:r>
              <a:r>
                <a:rPr lang="en-US" sz="1400" b="1" dirty="0" smtClean="0">
                  <a:latin typeface="Calibri" pitchFamily="34" charset="0"/>
                  <a:ea typeface="Times New Roman"/>
                  <a:cs typeface="Calibri" pitchFamily="34" charset="0"/>
                </a:rPr>
                <a:t>PBX</a:t>
              </a:r>
              <a:endParaRPr lang="en-US" sz="1400" b="1" dirty="0"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8949" y="2968823"/>
              <a:ext cx="2124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Head </a:t>
              </a:r>
              <a:r>
                <a:rPr lang="en-US" sz="1400" b="1" dirty="0" smtClean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Office in US</a:t>
              </a:r>
            </a:p>
            <a:p>
              <a:r>
                <a:rPr lang="en-US" sz="1400" b="1" dirty="0" smtClean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(with any existing IP-PBX)</a:t>
              </a:r>
              <a:endParaRPr lang="en-US" sz="1400" b="1" dirty="0">
                <a:solidFill>
                  <a:srgbClr val="548DD4"/>
                </a:solidFill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pic>
          <p:nvPicPr>
            <p:cNvPr id="80" name="Picture 2" descr="C:\Users\DhavalBhagora\AppData\Local\Microsoft\Windows\Temporary Internet Files\Content.IE5\PTWPO6XM\MCj0441535000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067" y="2275312"/>
              <a:ext cx="543333" cy="46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 descr="C:\Users\DhavalBhagora\AppData\Local\Microsoft\Windows\Temporary Internet Files\Content.IE5\IT9FUT8F\MCj0441537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066" y="2209800"/>
              <a:ext cx="458090" cy="46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4495800" y="2254248"/>
            <a:ext cx="0" cy="869952"/>
          </a:xfrm>
          <a:prstGeom prst="line">
            <a:avLst/>
          </a:prstGeom>
          <a:ln w="28575" cap="rnd" cmpd="sng">
            <a:prstDash val="dash"/>
            <a:beve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Cloud 58"/>
          <p:cNvSpPr/>
          <p:nvPr/>
        </p:nvSpPr>
        <p:spPr bwMode="auto">
          <a:xfrm>
            <a:off x="2438400" y="1647649"/>
            <a:ext cx="1745131" cy="73316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 office using IP-PBX 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400521" y="3058425"/>
            <a:ext cx="1919666" cy="990600"/>
            <a:chOff x="3660072" y="3192987"/>
            <a:chExt cx="1542176" cy="845613"/>
          </a:xfrm>
        </p:grpSpPr>
        <p:pic>
          <p:nvPicPr>
            <p:cNvPr id="70" name="Picture 44" descr="CLOUD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072" y="3192987"/>
              <a:ext cx="1542176" cy="8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4101986" y="3474153"/>
              <a:ext cx="682785" cy="22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Internet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 flipV="1">
            <a:off x="3810000" y="4000222"/>
            <a:ext cx="0" cy="724178"/>
          </a:xfrm>
          <a:prstGeom prst="line">
            <a:avLst/>
          </a:prstGeom>
          <a:ln w="28575" cap="rnd" cmpd="sng">
            <a:prstDash val="dash"/>
            <a:beve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53000" y="5257800"/>
            <a:ext cx="97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itchFamily="34" charset="0"/>
                <a:ea typeface="Times New Roman"/>
                <a:cs typeface="Calibri" pitchFamily="34" charset="0"/>
              </a:rPr>
              <a:t>SETU VFX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4929235" y="3924025"/>
            <a:ext cx="23765" cy="872190"/>
          </a:xfrm>
          <a:prstGeom prst="line">
            <a:avLst/>
          </a:prstGeom>
          <a:ln w="28575" cap="rnd" cmpd="sng">
            <a:prstDash val="dash"/>
            <a:beve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69598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Multi-Site Connectivity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Interconnecting multiple sites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92" y="4742052"/>
            <a:ext cx="1539361" cy="5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07" y="4746393"/>
            <a:ext cx="1539361" cy="5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136987" y="5257800"/>
            <a:ext cx="97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itchFamily="34" charset="0"/>
                <a:ea typeface="Times New Roman"/>
                <a:cs typeface="Calibri" pitchFamily="34" charset="0"/>
              </a:rPr>
              <a:t>SETU VFX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09599" y="4515174"/>
            <a:ext cx="2694897" cy="1592483"/>
            <a:chOff x="609599" y="4438974"/>
            <a:chExt cx="2694897" cy="1592483"/>
          </a:xfrm>
        </p:grpSpPr>
        <p:sp>
          <p:nvSpPr>
            <p:cNvPr id="10" name="Oval 9"/>
            <p:cNvSpPr/>
            <p:nvPr/>
          </p:nvSpPr>
          <p:spPr>
            <a:xfrm>
              <a:off x="762000" y="4438974"/>
              <a:ext cx="2362200" cy="1568854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62000" y="4448845"/>
              <a:ext cx="2298865" cy="1367171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9" name="Picture 2" descr="C:\Users\DhavalBhagora\AppData\Local\Microsoft\Windows\Temporary Internet Files\Content.IE5\A5L703J5\MCj044153300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964" y="4805156"/>
              <a:ext cx="559895" cy="48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Users\DhavalBhagora\AppData\Local\Microsoft\Windows\Temporary Internet Files\Content.IE5\PTWPO6XM\MCj04415350000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147" y="4781079"/>
              <a:ext cx="675971" cy="58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C:\Users\DhavalBhagora\AppData\Local\Microsoft\Windows\Temporary Internet Files\Content.IE5\A5L703J5\MCj044153300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643" y="4930252"/>
              <a:ext cx="559895" cy="48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609599" y="5508237"/>
              <a:ext cx="2694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Branch </a:t>
              </a:r>
              <a:r>
                <a:rPr lang="en-US" sz="1400" b="1" dirty="0" smtClean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Office in India</a:t>
              </a:r>
            </a:p>
            <a:p>
              <a:r>
                <a:rPr lang="en-US" sz="1400" b="1" dirty="0" smtClean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(without any existing PBX setup)</a:t>
              </a:r>
              <a:endParaRPr lang="en-US" sz="1400" b="1" dirty="0">
                <a:solidFill>
                  <a:srgbClr val="548DD4"/>
                </a:solidFill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pic>
          <p:nvPicPr>
            <p:cNvPr id="42" name="Picture 2" descr="C:\Users\DhavalBhagora\AppData\Local\Microsoft\Windows\Temporary Internet Files\Content.IE5\PTWPO6XM\MCj04415350000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58" y="4625471"/>
              <a:ext cx="675971" cy="58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Cloud 59"/>
          <p:cNvSpPr/>
          <p:nvPr/>
        </p:nvSpPr>
        <p:spPr bwMode="auto">
          <a:xfrm>
            <a:off x="1020965" y="3924025"/>
            <a:ext cx="1686204" cy="89892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Branch office using SETU VFX 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Straight Connector 32"/>
          <p:cNvCxnSpPr>
            <a:stCxn id="15" idx="1"/>
            <a:endCxn id="15" idx="1"/>
          </p:cNvCxnSpPr>
          <p:nvPr/>
        </p:nvCxnSpPr>
        <p:spPr>
          <a:xfrm>
            <a:off x="6207567" y="4895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923746" y="4343400"/>
            <a:ext cx="2686854" cy="1740628"/>
            <a:chOff x="5923746" y="4267200"/>
            <a:chExt cx="2686854" cy="1740628"/>
          </a:xfrm>
        </p:grpSpPr>
        <p:sp>
          <p:nvSpPr>
            <p:cNvPr id="12" name="Oval 11"/>
            <p:cNvSpPr/>
            <p:nvPr/>
          </p:nvSpPr>
          <p:spPr>
            <a:xfrm>
              <a:off x="6049169" y="4303788"/>
              <a:ext cx="2561431" cy="1704040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96000" y="4267200"/>
              <a:ext cx="2488209" cy="1626286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" name="Picture 3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207567" y="4632762"/>
              <a:ext cx="410429" cy="37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0"/>
                </a:schemeClr>
              </a:prstShdw>
            </a:effectLst>
          </p:spPr>
        </p:pic>
        <p:pic>
          <p:nvPicPr>
            <p:cNvPr id="18" name="Picture 8" descr="C:\Users\DhavalBhagora\AppData\Local\Microsoft\Windows\Temporary Internet Files\Content.IE5\PTWPO6XM\MCBD09504_0000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140" y="4622174"/>
              <a:ext cx="228496" cy="42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3" descr="C:\Users\DhavalBhagora\AppData\Local\Microsoft\Windows\Temporary Internet Files\Content.IE5\PTWPO6XM\MCj04348200000[1]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996" y="4715973"/>
              <a:ext cx="625192" cy="58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C:\Users\DhavalBhagora\AppData\Local\Microsoft\Windows\Temporary Internet Files\Content.IE5\IT9FUT8F\MCBD09514_0000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976" y="4771595"/>
              <a:ext cx="523304" cy="50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096000" y="4438974"/>
              <a:ext cx="8892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  <a:ea typeface="Times New Roman"/>
                  <a:cs typeface="Calibri" pitchFamily="34" charset="0"/>
                </a:rPr>
                <a:t>TDM-PBX</a:t>
              </a:r>
              <a:endParaRPr lang="en-US" sz="1400" b="1" dirty="0"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23746" y="5483423"/>
              <a:ext cx="2534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Manufacturing Unit in China</a:t>
              </a:r>
            </a:p>
            <a:p>
              <a:pPr algn="ctr"/>
              <a:r>
                <a:rPr lang="en-US" sz="1400" b="1" dirty="0" smtClean="0">
                  <a:solidFill>
                    <a:srgbClr val="548DD4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(with existing Traditional PBX)</a:t>
              </a:r>
              <a:endParaRPr lang="en-US" sz="1400" b="1" dirty="0">
                <a:solidFill>
                  <a:srgbClr val="548DD4"/>
                </a:solidFill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</p:grpSp>
      <p:sp>
        <p:nvSpPr>
          <p:cNvPr id="61" name="Cloud 60"/>
          <p:cNvSpPr/>
          <p:nvPr/>
        </p:nvSpPr>
        <p:spPr bwMode="auto">
          <a:xfrm>
            <a:off x="5777502" y="3607664"/>
            <a:ext cx="2071098" cy="90751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Factory office using TDM-PBX with SETU VFX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7425" y="3048000"/>
            <a:ext cx="462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Key Features</a:t>
            </a:r>
          </a:p>
        </p:txBody>
      </p:sp>
    </p:spTree>
    <p:extLst>
      <p:ext uri="{BB962C8B-B14F-4D97-AF65-F5344CB8AC3E}">
        <p14:creationId xmlns:p14="http://schemas.microsoft.com/office/powerpoint/2010/main" val="41551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57" y="4582354"/>
            <a:ext cx="1539361" cy="5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NOT AVAIL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5411787"/>
            <a:ext cx="465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95963" y="2743200"/>
            <a:ext cx="1357312" cy="877887"/>
            <a:chOff x="6988175" y="1468438"/>
            <a:chExt cx="1357313" cy="877887"/>
          </a:xfrm>
        </p:grpSpPr>
        <p:pic>
          <p:nvPicPr>
            <p:cNvPr id="24608" name="Picture 21" descr="Baada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468438"/>
              <a:ext cx="1357313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286625" y="1720850"/>
              <a:ext cx="561757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PSTN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 bwMode="auto">
          <a:xfrm>
            <a:off x="7175500" y="3094037"/>
            <a:ext cx="788988" cy="0"/>
          </a:xfrm>
          <a:prstGeom prst="line">
            <a:avLst/>
          </a:prstGeom>
          <a:ln w="25400" cap="rnd" cmpd="sng">
            <a:solidFill>
              <a:srgbClr val="00B05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7961313" y="3094037"/>
            <a:ext cx="3291" cy="987426"/>
          </a:xfrm>
          <a:prstGeom prst="line">
            <a:avLst/>
          </a:prstGeom>
          <a:ln w="25400" cap="rnd" cmpd="sng">
            <a:solidFill>
              <a:srgbClr val="00B050"/>
            </a:solidFill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Cloud 53"/>
          <p:cNvSpPr/>
          <p:nvPr/>
        </p:nvSpPr>
        <p:spPr bwMode="auto">
          <a:xfrm>
            <a:off x="4254500" y="4824412"/>
            <a:ext cx="1285875" cy="6223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IP gets down</a:t>
            </a:r>
          </a:p>
        </p:txBody>
      </p:sp>
      <p:pic>
        <p:nvPicPr>
          <p:cNvPr id="25624" name="Picture 24" descr="http://pnptoday.com/wp-content/uploads/2012/01/ti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3284" r="7973" b="4990"/>
          <a:stretch>
            <a:fillRect/>
          </a:stretch>
        </p:blipFill>
        <p:spPr bwMode="auto">
          <a:xfrm>
            <a:off x="5100638" y="2970212"/>
            <a:ext cx="439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Connector 67"/>
          <p:cNvCxnSpPr/>
          <p:nvPr/>
        </p:nvCxnSpPr>
        <p:spPr bwMode="auto">
          <a:xfrm>
            <a:off x="2952750" y="3094037"/>
            <a:ext cx="2843213" cy="0"/>
          </a:xfrm>
          <a:prstGeom prst="line">
            <a:avLst/>
          </a:prstGeom>
          <a:ln w="25400" cap="rnd" cmpd="sng">
            <a:solidFill>
              <a:srgbClr val="00B050"/>
            </a:solidFill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Cloud 28"/>
          <p:cNvSpPr/>
          <p:nvPr/>
        </p:nvSpPr>
        <p:spPr bwMode="auto">
          <a:xfrm>
            <a:off x="663575" y="3429000"/>
            <a:ext cx="1760538" cy="95292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 dials 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Called Party Number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70213" y="5618162"/>
            <a:ext cx="2951162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599" name="Group 2"/>
          <p:cNvGrpSpPr>
            <a:grpSpLocks/>
          </p:cNvGrpSpPr>
          <p:nvPr/>
        </p:nvGrpSpPr>
        <p:grpSpPr bwMode="auto">
          <a:xfrm>
            <a:off x="5952300" y="5207828"/>
            <a:ext cx="1357312" cy="877888"/>
            <a:chOff x="6823075" y="2459038"/>
            <a:chExt cx="1357313" cy="877887"/>
          </a:xfrm>
        </p:grpSpPr>
        <p:pic>
          <p:nvPicPr>
            <p:cNvPr id="24606" name="Picture 21" descr="Baada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075" y="2459038"/>
              <a:ext cx="1357313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259637" y="2743201"/>
              <a:ext cx="51212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VoIP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2970213" y="5075237"/>
            <a:ext cx="0" cy="542925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V="1">
            <a:off x="7308850" y="5618162"/>
            <a:ext cx="688975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H="1" flipV="1">
            <a:off x="8005763" y="4989512"/>
            <a:ext cx="14287" cy="62865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19998" y="4270804"/>
            <a:ext cx="1219199" cy="795337"/>
            <a:chOff x="7522666" y="2558036"/>
            <a:chExt cx="1219720" cy="794764"/>
          </a:xfrm>
        </p:grpSpPr>
        <p:pic>
          <p:nvPicPr>
            <p:cNvPr id="24604" name="Picture 22" descr="http://b2bimg.sulekha.com/images/thumbnail/EON48P-black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666" y="2558036"/>
              <a:ext cx="622797" cy="62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7989590" y="3092638"/>
              <a:ext cx="752796" cy="2601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l">
                <a:defRPr/>
              </a:pPr>
              <a:r>
                <a:rPr lang="en-US" sz="1400" i="1" dirty="0" smtClean="0">
                  <a:latin typeface="Calibri" pitchFamily="34" charset="0"/>
                  <a:cs typeface="Calibri" pitchFamily="34" charset="0"/>
                </a:rPr>
                <a:t>Called Party</a:t>
              </a:r>
              <a:endPara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779463" y="5135562"/>
            <a:ext cx="646112" cy="276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</a:t>
            </a:r>
          </a:p>
        </p:txBody>
      </p:sp>
      <p:sp>
        <p:nvSpPr>
          <p:cNvPr id="37" name="Cloud 36"/>
          <p:cNvSpPr/>
          <p:nvPr/>
        </p:nvSpPr>
        <p:spPr bwMode="auto">
          <a:xfrm>
            <a:off x="3430587" y="3276600"/>
            <a:ext cx="2365376" cy="965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Call automatically gets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placed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through PSTN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2952750" y="3094037"/>
            <a:ext cx="0" cy="1508126"/>
          </a:xfrm>
          <a:prstGeom prst="line">
            <a:avLst/>
          </a:prstGeom>
          <a:ln w="25400" cap="rnd" cmpd="sng">
            <a:solidFill>
              <a:srgbClr val="00B05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Picture 2" descr="C:\Documents and Settings\JatinDesai.DOMAIN.000\Desktop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000">
            <a:off x="8029575" y="4105704"/>
            <a:ext cx="361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Documents and Settings\JatinDesai.DOMAIN.000\Desktop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000">
            <a:off x="8029575" y="4116816"/>
            <a:ext cx="36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5800" y="1219200"/>
            <a:ext cx="4634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Continuous network connectivity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Reduces dependency on a single network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More reliable communication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366198"/>
            <a:ext cx="3548063" cy="1021579"/>
            <a:chOff x="327025" y="2558036"/>
            <a:chExt cx="3548063" cy="1021579"/>
          </a:xfrm>
        </p:grpSpPr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2558036"/>
              <a:ext cx="910754" cy="717259"/>
            </a:xfrm>
            <a:prstGeom prst="roundRect">
              <a:avLst>
                <a:gd name="adj" fmla="val 3288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11463" y="3271838"/>
              <a:ext cx="106362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Calibri" pitchFamily="34" charset="0"/>
                  <a:cs typeface="Calibri" pitchFamily="34" charset="0"/>
                </a:rPr>
                <a:t>SETU 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VFX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602" name="Straight Connector 6"/>
            <p:cNvCxnSpPr>
              <a:cxnSpLocks noChangeShapeType="1"/>
            </p:cNvCxnSpPr>
            <p:nvPr/>
          </p:nvCxnSpPr>
          <p:spPr bwMode="auto">
            <a:xfrm flipV="1">
              <a:off x="1237779" y="3014130"/>
              <a:ext cx="743132" cy="19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TextBox 43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Auto PSTN Fallback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5029200" y="5446713"/>
            <a:ext cx="1482725" cy="0"/>
          </a:xfrm>
          <a:prstGeom prst="straightConnector1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8"/>
          <p:cNvCxnSpPr/>
          <p:nvPr/>
        </p:nvCxnSpPr>
        <p:spPr>
          <a:xfrm>
            <a:off x="2292350" y="5438775"/>
            <a:ext cx="1828800" cy="0"/>
          </a:xfrm>
          <a:prstGeom prst="straightConnector1">
            <a:avLst/>
          </a:prstGeom>
          <a:ln w="25400" cmpd="sng">
            <a:solidFill>
              <a:schemeClr val="accent2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219200" y="4899025"/>
            <a:ext cx="1295400" cy="1349375"/>
            <a:chOff x="1150108" y="2156370"/>
            <a:chExt cx="1296345" cy="1348830"/>
          </a:xfrm>
        </p:grpSpPr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620" y="2156370"/>
              <a:ext cx="921369" cy="9004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150108" y="3048185"/>
              <a:ext cx="1296345" cy="4570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User dials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001- 3018432834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611" name="Group 150"/>
          <p:cNvGrpSpPr>
            <a:grpSpLocks/>
          </p:cNvGrpSpPr>
          <p:nvPr/>
        </p:nvGrpSpPr>
        <p:grpSpPr bwMode="auto">
          <a:xfrm>
            <a:off x="6511925" y="5137807"/>
            <a:ext cx="1427163" cy="801031"/>
            <a:chOff x="6341891" y="2780571"/>
            <a:chExt cx="1568841" cy="760181"/>
          </a:xfrm>
        </p:grpSpPr>
        <p:pic>
          <p:nvPicPr>
            <p:cNvPr id="25612" name="Picture 1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891" y="2780571"/>
              <a:ext cx="1568841" cy="76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585510" y="3022058"/>
              <a:ext cx="1081603" cy="29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VoIP</a:t>
              </a:r>
              <a:endParaRPr lang="en-US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5800" y="1224677"/>
            <a:ext cx="8153400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539750" indent="-265113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Translates complete number or a part of a dialed number to match with the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numbering plan of the destination network</a:t>
            </a:r>
            <a:endParaRPr lang="en-US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Automatic Number Translation (ANT) is supported on SIP</a:t>
            </a:r>
          </a:p>
          <a:p>
            <a:pPr marL="889000" lvl="2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177800" algn="l"/>
              </a:tabLst>
              <a:defRPr/>
            </a:pPr>
            <a:r>
              <a:rPr lang="en-US" sz="16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User dials  001-xxxx to reach a number in USA, but as the ITSP understands 1-xxxx, so, ANT replaces the number 001-xxxx with 1-xxxx to let the ITSP understand the dialed number string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151630" y="6242646"/>
            <a:ext cx="1035049" cy="310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Automatic Number Translation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sayyamjain\Desktop\VFX and VGFX New Photographs\SETU VFX 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54" y="4394814"/>
            <a:ext cx="995046" cy="19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 bwMode="auto">
          <a:xfrm>
            <a:off x="1828800" y="3810000"/>
            <a:ext cx="2438400" cy="131083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VFX replaces 001-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3018432834</a:t>
            </a:r>
          </a:p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1-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3018432834</a:t>
            </a:r>
          </a:p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before Dialing out 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96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1263"/>
            <a:ext cx="8229600" cy="2827337"/>
          </a:xfrm>
        </p:spPr>
        <p:txBody>
          <a:bodyPr/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Different Tones can be configured to indicate the progress of a Call Activity</a:t>
            </a:r>
          </a:p>
          <a:p>
            <a:pPr marL="742950" lvl="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Dial Tone, Ring Back Tone, Busy Tone, Error Tone, Feature Tone and Confirmation Tone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Tones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different cadence,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specific frequency are offered</a:t>
            </a:r>
            <a:endParaRPr lang="en-US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User can select a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desired tone which matches with the tones used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the concerned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region</a:t>
            </a:r>
            <a:endParaRPr lang="en-IN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Call Progress Tones and Rings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04913"/>
            <a:ext cx="7359650" cy="1606550"/>
          </a:xfrm>
        </p:spPr>
        <p:txBody>
          <a:bodyPr/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Caller ID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Types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DTMF Detection, FSK ITU-T and FSK </a:t>
            </a:r>
            <a:r>
              <a:rPr lang="en-US" sz="1800" kern="15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Bellcore</a:t>
            </a:r>
            <a:endParaRPr lang="en-US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Caller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line presentation for external and internal numbers</a:t>
            </a:r>
            <a:endParaRPr lang="en-US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FXS Port can be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configured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 CLIP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protocol as per use</a:t>
            </a:r>
            <a:endParaRPr lang="en-US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Caller Line Identification and Presentation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2743200"/>
          </a:xfrm>
        </p:spPr>
        <p:txBody>
          <a:bodyPr/>
          <a:lstStyle/>
          <a:p>
            <a:pPr marL="265113" indent="-265113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sz="1800" kern="1200" dirty="0" smtClean="0">
                <a:latin typeface="Calibri" pitchFamily="34" charset="0"/>
                <a:cs typeface="Calibri" pitchFamily="34" charset="0"/>
              </a:rPr>
              <a:t>SETU VFX Supports a pass-through port for dialing emergency numbers</a:t>
            </a:r>
          </a:p>
          <a:p>
            <a:pPr marL="265113" indent="-265113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sz="1800" kern="1200" dirty="0" smtClean="0">
                <a:latin typeface="Calibri" pitchFamily="34" charset="0"/>
                <a:cs typeface="Calibri" pitchFamily="34" charset="0"/>
              </a:rPr>
              <a:t>About feature</a:t>
            </a:r>
          </a:p>
          <a:p>
            <a:pPr marL="746125" lvl="2" indent="-346075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Acts as a redundancy line in case of internet/power failure</a:t>
            </a:r>
          </a:p>
          <a:p>
            <a:pPr marL="746125" lvl="2" indent="-346075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Can be connected to PSTN/GSM FCT for making calls    </a:t>
            </a:r>
          </a:p>
          <a:p>
            <a:pPr marL="746125" lvl="2" indent="-346075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It is meant for INCOMING calls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nly</a:t>
            </a:r>
            <a:endParaRPr lang="en-IN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sayyamjain\Desktop\Fire-Flash-II-Low-BEN_i_bmw131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2047875" cy="25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Emergency Number Dialing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6" name="Straight Connector 35"/>
          <p:cNvCxnSpPr>
            <a:cxnSpLocks noChangeShapeType="1"/>
          </p:cNvCxnSpPr>
          <p:nvPr/>
        </p:nvCxnSpPr>
        <p:spPr bwMode="auto">
          <a:xfrm>
            <a:off x="4125913" y="4024312"/>
            <a:ext cx="1752600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727" name="Straight Connector 38"/>
          <p:cNvCxnSpPr>
            <a:cxnSpLocks noChangeShapeType="1"/>
          </p:cNvCxnSpPr>
          <p:nvPr/>
        </p:nvCxnSpPr>
        <p:spPr bwMode="auto">
          <a:xfrm flipV="1">
            <a:off x="3733800" y="4862512"/>
            <a:ext cx="2025650" cy="0"/>
          </a:xfrm>
          <a:prstGeom prst="straightConnector1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3768725"/>
            <a:ext cx="1143000" cy="1129645"/>
            <a:chOff x="411695" y="2125663"/>
            <a:chExt cx="2099107" cy="1579174"/>
          </a:xfrm>
        </p:grpSpPr>
        <p:sp>
          <p:nvSpPr>
            <p:cNvPr id="46" name="TextBox 45"/>
            <p:cNvSpPr txBox="1"/>
            <p:nvPr/>
          </p:nvSpPr>
          <p:spPr>
            <a:xfrm>
              <a:off x="411695" y="2973408"/>
              <a:ext cx="2099107" cy="731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User dials </a:t>
              </a:r>
            </a:p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Called Party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668" name="Picture 4" descr="B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25" y="2125663"/>
              <a:ext cx="790575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C:\Documents and Settings\JatinDesai.DOMAIN.000\Desktop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000">
            <a:off x="6070600" y="3549650"/>
            <a:ext cx="361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70550" y="3716338"/>
            <a:ext cx="1066800" cy="710474"/>
            <a:chOff x="6508667" y="2358978"/>
            <a:chExt cx="1066196" cy="710568"/>
          </a:xfrm>
        </p:grpSpPr>
        <p:pic>
          <p:nvPicPr>
            <p:cNvPr id="27665" name="Picture 31" descr="sltphon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518" y="2358978"/>
              <a:ext cx="515937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6508667" y="2794011"/>
              <a:ext cx="1066196" cy="27553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l">
                <a:defRPr/>
              </a:pPr>
              <a:r>
                <a:rPr lang="en-US" sz="14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Called Party</a:t>
              </a:r>
              <a:endPara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94352" y="4346573"/>
            <a:ext cx="1523998" cy="1000127"/>
            <a:chOff x="5544824" y="2689225"/>
            <a:chExt cx="2385619" cy="1390616"/>
          </a:xfrm>
        </p:grpSpPr>
        <p:pic>
          <p:nvPicPr>
            <p:cNvPr id="27663" name="Picture 3" descr="D:\Backup_niteshpandita\Desktop\telephone_images_clip_art_00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265" y="2689225"/>
              <a:ext cx="11430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 bwMode="auto">
            <a:xfrm>
              <a:off x="5544824" y="3744328"/>
              <a:ext cx="2385619" cy="3355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l">
                <a:defRPr/>
              </a:pPr>
              <a:r>
                <a:rPr lang="en-US" sz="14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Group Member</a:t>
              </a:r>
              <a:endPara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Cloud 21"/>
          <p:cNvSpPr/>
          <p:nvPr/>
        </p:nvSpPr>
        <p:spPr bwMode="auto">
          <a:xfrm>
            <a:off x="6469063" y="3429000"/>
            <a:ext cx="1563687" cy="900112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 available on desk</a:t>
            </a:r>
          </a:p>
        </p:txBody>
      </p:sp>
      <p:sp>
        <p:nvSpPr>
          <p:cNvPr id="23" name="Cloud 22"/>
          <p:cNvSpPr/>
          <p:nvPr/>
        </p:nvSpPr>
        <p:spPr bwMode="auto">
          <a:xfrm>
            <a:off x="3733800" y="4926012"/>
            <a:ext cx="1936750" cy="132238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 member in the group Picks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above call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733800" y="4329112"/>
            <a:ext cx="0" cy="473075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339850" y="4095750"/>
            <a:ext cx="1085850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1217244"/>
            <a:ext cx="7543800" cy="144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Flexibility to answer a call from any extension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Save time and effort to pick a call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Increase call response rate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743200" y="4441462"/>
            <a:ext cx="1035049" cy="310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Group Call Pickup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738612"/>
            <a:ext cx="1771236" cy="6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9598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SETU VFX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0009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Presentation Overview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47244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85750" algn="l"/>
              </a:tabLst>
              <a:defRPr/>
            </a:pPr>
            <a:r>
              <a:rPr lang="en-US" sz="20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85750" algn="l"/>
              </a:tabLst>
              <a:defRPr/>
            </a:pPr>
            <a:r>
              <a:rPr lang="en-US" sz="20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Interfaces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85750" algn="l"/>
              </a:tabLst>
              <a:defRPr/>
            </a:pPr>
            <a:r>
              <a:rPr lang="en-US" sz="20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Variants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85750" algn="l"/>
              </a:tabLst>
              <a:defRPr/>
            </a:pPr>
            <a:r>
              <a:rPr lang="en-US" sz="20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Target Customers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85750" algn="l"/>
              </a:tabLst>
              <a:defRPr/>
            </a:pPr>
            <a:r>
              <a:rPr lang="en-US" sz="20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Applications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85750" algn="l"/>
              </a:tabLst>
              <a:defRPr/>
            </a:pPr>
            <a:r>
              <a:rPr lang="en-US" sz="20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Key Features</a:t>
            </a:r>
          </a:p>
        </p:txBody>
      </p:sp>
    </p:spTree>
    <p:extLst>
      <p:ext uri="{BB962C8B-B14F-4D97-AF65-F5344CB8AC3E}">
        <p14:creationId xmlns:p14="http://schemas.microsoft.com/office/powerpoint/2010/main" val="7605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5"/>
          <p:cNvCxnSpPr>
            <a:cxnSpLocks noChangeShapeType="1"/>
          </p:cNvCxnSpPr>
          <p:nvPr/>
        </p:nvCxnSpPr>
        <p:spPr bwMode="auto">
          <a:xfrm>
            <a:off x="5180274" y="4545544"/>
            <a:ext cx="1752600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692150" y="1219200"/>
            <a:ext cx="7766050" cy="14927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Maintain business continuity even in power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failure</a:t>
            </a:r>
            <a:endParaRPr lang="en-US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Reliable network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connectivity</a:t>
            </a:r>
            <a:endParaRPr lang="en-US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Increase productivity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71203" y="4137556"/>
            <a:ext cx="620011" cy="877492"/>
            <a:chOff x="699090" y="2125663"/>
            <a:chExt cx="1138643" cy="1226680"/>
          </a:xfrm>
        </p:grpSpPr>
        <p:sp>
          <p:nvSpPr>
            <p:cNvPr id="9" name="TextBox 8"/>
            <p:cNvSpPr txBox="1"/>
            <p:nvPr/>
          </p:nvSpPr>
          <p:spPr>
            <a:xfrm>
              <a:off x="699090" y="2922089"/>
              <a:ext cx="1138643" cy="430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User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4" descr="B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25" y="2125663"/>
              <a:ext cx="790575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loud 18"/>
          <p:cNvSpPr/>
          <p:nvPr/>
        </p:nvSpPr>
        <p:spPr bwMode="auto">
          <a:xfrm>
            <a:off x="2295479" y="3371739"/>
            <a:ext cx="1758950" cy="76581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Power Gets Down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044961" y="4464582"/>
            <a:ext cx="1085850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3" name="Group 150"/>
          <p:cNvGrpSpPr>
            <a:grpSpLocks/>
          </p:cNvGrpSpPr>
          <p:nvPr/>
        </p:nvGrpSpPr>
        <p:grpSpPr bwMode="auto">
          <a:xfrm>
            <a:off x="6941925" y="4145028"/>
            <a:ext cx="1427163" cy="801031"/>
            <a:chOff x="6341891" y="2780571"/>
            <a:chExt cx="1568841" cy="760181"/>
          </a:xfrm>
        </p:grpSpPr>
        <p:pic>
          <p:nvPicPr>
            <p:cNvPr id="24" name="Picture 1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891" y="2780571"/>
              <a:ext cx="1568841" cy="76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6585510" y="3022058"/>
              <a:ext cx="1081603" cy="29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Internet</a:t>
              </a:r>
              <a:endParaRPr lang="en-US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6" name="Straight Connector 38"/>
          <p:cNvCxnSpPr>
            <a:cxnSpLocks noChangeShapeType="1"/>
          </p:cNvCxnSpPr>
          <p:nvPr/>
        </p:nvCxnSpPr>
        <p:spPr bwMode="auto">
          <a:xfrm>
            <a:off x="4916275" y="4832164"/>
            <a:ext cx="0" cy="434105"/>
          </a:xfrm>
          <a:prstGeom prst="straightConnector1">
            <a:avLst/>
          </a:prstGeom>
          <a:ln w="25400" cap="rnd" cmpd="sng">
            <a:solidFill>
              <a:srgbClr val="00B050"/>
            </a:solidFill>
            <a:prstDash val="sysDash"/>
            <a:miter lim="800000"/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0" name="Group 150"/>
          <p:cNvGrpSpPr>
            <a:grpSpLocks/>
          </p:cNvGrpSpPr>
          <p:nvPr/>
        </p:nvGrpSpPr>
        <p:grpSpPr bwMode="auto">
          <a:xfrm>
            <a:off x="6932874" y="4983228"/>
            <a:ext cx="1427163" cy="801031"/>
            <a:chOff x="6341891" y="2780571"/>
            <a:chExt cx="1568841" cy="760181"/>
          </a:xfrm>
        </p:grpSpPr>
        <p:pic>
          <p:nvPicPr>
            <p:cNvPr id="31" name="Picture 1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891" y="2780571"/>
              <a:ext cx="1568841" cy="76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585510" y="3022058"/>
              <a:ext cx="1081603" cy="29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PSTN</a:t>
              </a:r>
              <a:endParaRPr lang="en-US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Multiply 33"/>
          <p:cNvSpPr/>
          <p:nvPr/>
        </p:nvSpPr>
        <p:spPr bwMode="auto">
          <a:xfrm>
            <a:off x="3732422" y="3567112"/>
            <a:ext cx="674739" cy="700088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Multiply 34"/>
          <p:cNvSpPr/>
          <p:nvPr/>
        </p:nvSpPr>
        <p:spPr bwMode="auto">
          <a:xfrm>
            <a:off x="5857496" y="4279075"/>
            <a:ext cx="398155" cy="505388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Cloud 35"/>
          <p:cNvSpPr/>
          <p:nvPr/>
        </p:nvSpPr>
        <p:spPr bwMode="auto">
          <a:xfrm>
            <a:off x="4226915" y="5291128"/>
            <a:ext cx="2352879" cy="110967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Calls Automatically  get routed through PSTN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4" descr="http://pnptoday.com/wp-content/uploads/2012/01/ti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3284" r="7973" b="4990"/>
          <a:stretch>
            <a:fillRect/>
          </a:stretch>
        </p:blipFill>
        <p:spPr bwMode="auto">
          <a:xfrm>
            <a:off x="6140058" y="5113075"/>
            <a:ext cx="439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38"/>
          <p:cNvCxnSpPr>
            <a:cxnSpLocks noChangeShapeType="1"/>
          </p:cNvCxnSpPr>
          <p:nvPr/>
        </p:nvCxnSpPr>
        <p:spPr bwMode="auto">
          <a:xfrm flipV="1">
            <a:off x="4916275" y="5266269"/>
            <a:ext cx="2025650" cy="0"/>
          </a:xfrm>
          <a:prstGeom prst="straightConnector1">
            <a:avLst/>
          </a:prstGeom>
          <a:ln w="25400" cap="rnd" cmpd="sng">
            <a:solidFill>
              <a:srgbClr val="00B050"/>
            </a:solidFill>
            <a:prstDash val="sysDash"/>
            <a:miter lim="800000"/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3471650" y="5026223"/>
            <a:ext cx="1444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Life line Support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06641"/>
            <a:ext cx="2076824" cy="7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19200"/>
            <a:ext cx="8001000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Quick and easy retrieval of voice messages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Voice message indication by: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Message wait LED indication on phone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Change in dial tone (shuttered dial tone)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Voice message before dial tone</a:t>
            </a:r>
          </a:p>
        </p:txBody>
      </p:sp>
      <p:pic>
        <p:nvPicPr>
          <p:cNvPr id="34819" name="Picture 36" descr="D:\Backup_niteshpandita\Desktop\pb_iuo11290659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18" y="4545013"/>
            <a:ext cx="835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8776" y="4481512"/>
            <a:ext cx="1140312" cy="961980"/>
            <a:chOff x="836613" y="2176463"/>
            <a:chExt cx="1986283" cy="1192856"/>
          </a:xfrm>
        </p:grpSpPr>
        <p:pic>
          <p:nvPicPr>
            <p:cNvPr id="30748" name="Picture 4" descr="B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0" y="2176463"/>
              <a:ext cx="790575" cy="79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Rectangle 14"/>
            <p:cNvSpPr>
              <a:spLocks noChangeArrowheads="1"/>
            </p:cNvSpPr>
            <p:nvPr/>
          </p:nvSpPr>
          <p:spPr bwMode="auto">
            <a:xfrm>
              <a:off x="836613" y="2987675"/>
              <a:ext cx="1986283" cy="38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Incoming call</a:t>
              </a:r>
            </a:p>
          </p:txBody>
        </p:sp>
      </p:grpSp>
      <p:sp>
        <p:nvSpPr>
          <p:cNvPr id="30726" name="Freeform 106501"/>
          <p:cNvSpPr>
            <a:spLocks/>
          </p:cNvSpPr>
          <p:nvPr/>
        </p:nvSpPr>
        <p:spPr bwMode="auto">
          <a:xfrm>
            <a:off x="3152301" y="3954463"/>
            <a:ext cx="1820862" cy="1271587"/>
          </a:xfrm>
          <a:custGeom>
            <a:avLst/>
            <a:gdLst>
              <a:gd name="T0" fmla="*/ 0 w 1820876"/>
              <a:gd name="T1" fmla="*/ 0 h 1271853"/>
              <a:gd name="T2" fmla="*/ 1460179 w 1820876"/>
              <a:gd name="T3" fmla="*/ 1129923 h 12718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20876" h="1271853">
                <a:moveTo>
                  <a:pt x="0" y="0"/>
                </a:moveTo>
                <a:cubicBezTo>
                  <a:pt x="1223749" y="800668"/>
                  <a:pt x="2447499" y="1601337"/>
                  <a:pt x="1460311" y="113276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826" name="Straight Connector 50"/>
          <p:cNvCxnSpPr>
            <a:cxnSpLocks noChangeShapeType="1"/>
          </p:cNvCxnSpPr>
          <p:nvPr/>
        </p:nvCxnSpPr>
        <p:spPr bwMode="auto">
          <a:xfrm>
            <a:off x="2672876" y="4841875"/>
            <a:ext cx="798512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60076" y="4397375"/>
            <a:ext cx="1611312" cy="1416050"/>
            <a:chOff x="2808288" y="2286000"/>
            <a:chExt cx="2136845" cy="1416420"/>
          </a:xfrm>
        </p:grpSpPr>
        <p:pic>
          <p:nvPicPr>
            <p:cNvPr id="30746" name="Picture 1" descr="voicemai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835" y="2286000"/>
              <a:ext cx="898770" cy="975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7" name="TextBox 106515"/>
            <p:cNvSpPr txBox="1">
              <a:spLocks noChangeArrowheads="1"/>
            </p:cNvSpPr>
            <p:nvPr/>
          </p:nvSpPr>
          <p:spPr bwMode="auto">
            <a:xfrm>
              <a:off x="2808288" y="3178545"/>
              <a:ext cx="213684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1400" dirty="0">
                  <a:latin typeface="Calibri" pitchFamily="34" charset="0"/>
                  <a:cs typeface="Calibri" pitchFamily="34" charset="0"/>
                </a:rPr>
                <a:t>ITSP/PBX User Voice mail box</a:t>
              </a:r>
            </a:p>
          </p:txBody>
        </p:sp>
      </p:grpSp>
      <p:cxnSp>
        <p:nvCxnSpPr>
          <p:cNvPr id="34832" name="Straight Connector 106523"/>
          <p:cNvCxnSpPr>
            <a:cxnSpLocks noChangeShapeType="1"/>
          </p:cNvCxnSpPr>
          <p:nvPr/>
        </p:nvCxnSpPr>
        <p:spPr bwMode="auto">
          <a:xfrm flipV="1">
            <a:off x="5179539" y="4865688"/>
            <a:ext cx="960437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525" name="4-Point Star 106524"/>
          <p:cNvSpPr/>
          <p:nvPr/>
        </p:nvSpPr>
        <p:spPr bwMode="auto">
          <a:xfrm>
            <a:off x="6614330" y="4808538"/>
            <a:ext cx="278824" cy="239601"/>
          </a:xfrm>
          <a:prstGeom prst="star4">
            <a:avLst>
              <a:gd name="adj" fmla="val 12494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>
              <a:defRPr/>
            </a:pP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20838" y="4927600"/>
            <a:ext cx="1573080" cy="523875"/>
            <a:chOff x="6843845" y="3152775"/>
            <a:chExt cx="1573080" cy="523875"/>
          </a:xfrm>
        </p:grpSpPr>
        <p:sp>
          <p:nvSpPr>
            <p:cNvPr id="106526" name="TextBox 106525"/>
            <p:cNvSpPr txBox="1"/>
            <p:nvPr/>
          </p:nvSpPr>
          <p:spPr bwMode="auto">
            <a:xfrm>
              <a:off x="7027862" y="3152775"/>
              <a:ext cx="138906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Voice message indicator blinks</a:t>
              </a:r>
            </a:p>
          </p:txBody>
        </p:sp>
        <p:cxnSp>
          <p:nvCxnSpPr>
            <p:cNvPr id="30745" name="Straight Arrow Connector 31"/>
            <p:cNvCxnSpPr>
              <a:cxnSpLocks noChangeShapeType="1"/>
            </p:cNvCxnSpPr>
            <p:nvPr/>
          </p:nvCxnSpPr>
          <p:spPr bwMode="auto">
            <a:xfrm>
              <a:off x="6843845" y="3264213"/>
              <a:ext cx="165086" cy="7614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736" name="Picture 71" descr="music symbo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712">
            <a:off x="6761853" y="3766546"/>
            <a:ext cx="295267" cy="2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8" descr="http://www.google.co.in/url?source=imglanding&amp;ct=img&amp;q=http://images.all-free-download.com/images/graphiclarge/telephone_receiver_clip_art_17738.jpg&amp;sa=X&amp;ei=jgzoT-b9NofLrQfo7tDsCA&amp;ved=0CAwQ8wc4FQ&amp;usg=AFQjCNETDW4_dABgg7scHoAa5v20BqHy0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0828">
            <a:off x="6239746" y="3978504"/>
            <a:ext cx="450838" cy="41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71" descr="music symbo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712">
            <a:off x="6485802" y="3760862"/>
            <a:ext cx="357177" cy="3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22" name="TextBox 106521"/>
          <p:cNvSpPr txBox="1"/>
          <p:nvPr/>
        </p:nvSpPr>
        <p:spPr bwMode="auto">
          <a:xfrm>
            <a:off x="6915955" y="3657600"/>
            <a:ext cx="17319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Message wait tone</a:t>
            </a:r>
          </a:p>
        </p:txBody>
      </p:sp>
      <p:sp>
        <p:nvSpPr>
          <p:cNvPr id="38" name="Circular Arrow 37"/>
          <p:cNvSpPr/>
          <p:nvPr/>
        </p:nvSpPr>
        <p:spPr bwMode="auto">
          <a:xfrm rot="15793552">
            <a:off x="6092043" y="4238625"/>
            <a:ext cx="481012" cy="484188"/>
          </a:xfrm>
          <a:prstGeom prst="circular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>
            <a:endCxn id="30746" idx="1"/>
          </p:cNvCxnSpPr>
          <p:nvPr/>
        </p:nvCxnSpPr>
        <p:spPr bwMode="auto">
          <a:xfrm>
            <a:off x="1015526" y="4865688"/>
            <a:ext cx="1016000" cy="0"/>
          </a:xfrm>
          <a:prstGeom prst="line">
            <a:avLst/>
          </a:prstGeom>
          <a:ln w="25400" cap="rnd" cmpd="sng">
            <a:solidFill>
              <a:srgbClr val="00B05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3759046" y="5177996"/>
            <a:ext cx="1444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Message Wait Indication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74" y="4489136"/>
            <a:ext cx="1963066" cy="7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40163" y="4018825"/>
            <a:ext cx="1276350" cy="787400"/>
            <a:chOff x="3992563" y="2379663"/>
            <a:chExt cx="1276350" cy="787400"/>
          </a:xfrm>
        </p:grpSpPr>
        <p:pic>
          <p:nvPicPr>
            <p:cNvPr id="32798" name="Picture 109" descr="CLOU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563" y="2379663"/>
              <a:ext cx="127635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0"/>
            <p:cNvSpPr txBox="1">
              <a:spLocks noChangeArrowheads="1"/>
            </p:cNvSpPr>
            <p:nvPr/>
          </p:nvSpPr>
          <p:spPr bwMode="auto">
            <a:xfrm>
              <a:off x="4176713" y="2601913"/>
              <a:ext cx="7905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Internet</a:t>
              </a:r>
              <a:endParaRPr lang="en-IN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flipV="1">
            <a:off x="5095875" y="4366487"/>
            <a:ext cx="979488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 bwMode="auto">
          <a:xfrm>
            <a:off x="3648024" y="4777649"/>
            <a:ext cx="1758950" cy="88582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Secured SRTP/TLS connection</a:t>
            </a: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685800" y="1295400"/>
            <a:ext cx="77660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Communicate securely over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VoIP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Share </a:t>
            </a: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business secrets with partners over VoIP without worrying for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security</a:t>
            </a:r>
            <a:endParaRPr lang="en-US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Place important calls using VoIP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4042946"/>
            <a:ext cx="3152776" cy="1196467"/>
            <a:chOff x="152407" y="2403784"/>
            <a:chExt cx="3152658" cy="1196467"/>
          </a:xfrm>
        </p:grpSpPr>
        <p:grpSp>
          <p:nvGrpSpPr>
            <p:cNvPr id="32791" name="Group 2"/>
            <p:cNvGrpSpPr>
              <a:grpSpLocks/>
            </p:cNvGrpSpPr>
            <p:nvPr/>
          </p:nvGrpSpPr>
          <p:grpSpPr bwMode="auto">
            <a:xfrm>
              <a:off x="152407" y="2403784"/>
              <a:ext cx="1509656" cy="1196467"/>
              <a:chOff x="152407" y="2403750"/>
              <a:chExt cx="1509656" cy="1196269"/>
            </a:xfrm>
          </p:grpSpPr>
          <p:cxnSp>
            <p:nvCxnSpPr>
              <p:cNvPr id="32793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1020763" y="2714625"/>
                <a:ext cx="427037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7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523" y="2403750"/>
                <a:ext cx="470801" cy="49434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65134" y="3028812"/>
                <a:ext cx="874679" cy="3077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User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2407" y="3292293"/>
                <a:ext cx="1509656" cy="307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Argentina Office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860494" y="3082261"/>
              <a:ext cx="1444571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Calibri" pitchFamily="34" charset="0"/>
                  <a:cs typeface="Calibri" pitchFamily="34" charset="0"/>
                </a:rPr>
                <a:t>SETU 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VFX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519863" y="4106657"/>
            <a:ext cx="2547937" cy="1125952"/>
            <a:chOff x="6672263" y="2467495"/>
            <a:chExt cx="2547937" cy="1125952"/>
          </a:xfrm>
        </p:grpSpPr>
        <p:grpSp>
          <p:nvGrpSpPr>
            <p:cNvPr id="32784" name="Group 3"/>
            <p:cNvGrpSpPr>
              <a:grpSpLocks/>
            </p:cNvGrpSpPr>
            <p:nvPr/>
          </p:nvGrpSpPr>
          <p:grpSpPr bwMode="auto">
            <a:xfrm>
              <a:off x="7970838" y="2467495"/>
              <a:ext cx="1249362" cy="1125952"/>
              <a:chOff x="7970838" y="2467454"/>
              <a:chExt cx="1249362" cy="1125791"/>
            </a:xfrm>
          </p:grpSpPr>
          <p:cxnSp>
            <p:nvCxnSpPr>
              <p:cNvPr id="32787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7970838" y="2730500"/>
                <a:ext cx="4032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8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3375" y="2467454"/>
                <a:ext cx="470801" cy="49434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8271113" y="3070100"/>
                <a:ext cx="491887" cy="523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User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996024" y="3276446"/>
                <a:ext cx="1224176" cy="304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Poland Office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672263" y="3082261"/>
              <a:ext cx="144462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Calibri" pitchFamily="34" charset="0"/>
                  <a:cs typeface="Calibri" pitchFamily="34" charset="0"/>
                </a:rPr>
                <a:t>SETU 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VFX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SIP Security over TLS/SRTP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54" y="4054580"/>
            <a:ext cx="1863846" cy="6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4074040"/>
            <a:ext cx="1809697" cy="6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3044825" y="4366487"/>
            <a:ext cx="795338" cy="0"/>
          </a:xfrm>
          <a:prstGeom prst="line">
            <a:avLst/>
          </a:prstGeom>
          <a:ln w="25400" cap="rnd" cmpd="sng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1208769"/>
            <a:ext cx="8232775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TR-069 is a Secure Remote Management Protocol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It is used for Auto-configuration and Remote management of the 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device at customer premises from an Auto-Configuration Server</a:t>
            </a:r>
            <a:endParaRPr 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It supports a variety of functionalities:</a:t>
            </a:r>
          </a:p>
          <a:p>
            <a:pPr marL="569913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Dynamic Service Provisioning</a:t>
            </a:r>
          </a:p>
          <a:p>
            <a:pPr marL="569913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Firmware Management</a:t>
            </a:r>
          </a:p>
          <a:p>
            <a:pPr marL="569913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Status and Performance Monitoring</a:t>
            </a:r>
          </a:p>
          <a:p>
            <a:pPr marL="569913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Remote Diagnostics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lang="en-US" altLang="en-US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TR-069 Auto-Configuration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85800" y="1219200"/>
            <a:ext cx="3581400" cy="5311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Allowed and Denied Numbers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TR-069 Auto-Configuration</a:t>
            </a:r>
            <a:endParaRPr lang="en-US" sz="1800" kern="1200" dirty="0" smtClean="0" bmk="OLE_LINK2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Auto PSTN </a:t>
            </a:r>
            <a:r>
              <a:rPr lang="en-US" sz="1800" dirty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F</a:t>
            </a: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allback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Auto Provisioning 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Automatic Number Translation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Call Detail Records (CDR)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Call Duration Control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Call Progress Tone and Rings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Direct Dial-In (DDI) Routing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Dynamic DNS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Digest Authentication 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Emergency </a:t>
            </a:r>
            <a:r>
              <a:rPr lang="en-US" sz="1800" dirty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Number </a:t>
            </a: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Dialing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DHCP Server and </a:t>
            </a: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Client</a:t>
            </a:r>
            <a:endParaRPr lang="en-US" sz="1800" kern="1200" dirty="0" smtClean="0" bmk="OLE_LINK2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265113" indent="-265113">
              <a:lnSpc>
                <a:spcPct val="150000"/>
              </a:lnSpc>
              <a:buFontTx/>
              <a:buNone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48200" y="1247775"/>
            <a:ext cx="4038600" cy="528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Hotline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Message Wait Indication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NAT and STUN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Port Forwarding and DMZ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Programmable Call Progress Tones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PSTN </a:t>
            </a:r>
            <a:r>
              <a:rPr lang="en-US" sz="1800" dirty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Life Line Support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Peer-to-Peer Calling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PIN Authentication</a:t>
            </a:r>
            <a:endParaRPr lang="en-US" sz="1800" kern="1200" dirty="0" smtClean="0" bmk="OLE_LINK2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dirty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Return Call to Original Caller (RCOC)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SIP Security over TLS/SRTP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SNMP Monitoring</a:t>
            </a:r>
          </a:p>
          <a:p>
            <a:pPr marL="347472" indent="-3474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1800" kern="12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Web based </a:t>
            </a:r>
            <a:r>
              <a:rPr lang="en-US" sz="1800" dirty="0" smtClean="0" bmk="OLE_LINK2">
                <a:latin typeface="Calibri" pitchFamily="34" charset="0"/>
                <a:ea typeface="Times New Roman" pitchFamily="18" charset="0"/>
                <a:cs typeface="Calibri" pitchFamily="34" charset="0"/>
              </a:rPr>
              <a:t>Management</a:t>
            </a:r>
            <a:endParaRPr lang="en-US" sz="1800" kern="1200" dirty="0" smtClean="0" bmk="OLE_LINK2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Feature List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oup 1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732544"/>
              </p:ext>
            </p:extLst>
          </p:nvPr>
        </p:nvGraphicFramePr>
        <p:xfrm>
          <a:off x="661988" y="1663700"/>
          <a:ext cx="7900987" cy="34842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9720"/>
                <a:gridCol w="6291267"/>
              </a:tblGrid>
              <a:tr h="443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PRODUCT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</a:p>
                  </a:txBody>
                  <a:tcPr marL="91429" marR="91429" marT="45705" marB="45705" anchor="ctr" horzOverflow="overflow"/>
                </a:tc>
              </a:tr>
              <a:tr h="408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SETU ATA</a:t>
                      </a:r>
                      <a:endParaRPr lang="en-US" sz="1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VoIP Adaptor with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GSM, FXO and FXS Ports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</a:tr>
              <a:tr h="408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cs typeface="Calibri" pitchFamily="34" charset="0"/>
                        </a:rPr>
                        <a:t>SETU VGFX</a:t>
                      </a:r>
                      <a:endParaRPr lang="en-US" sz="1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Multi-port 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SIP based VoIP to 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GSM/3G-FXO-FXS 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Gateway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</a:tr>
              <a:tr h="408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SETU VGB</a:t>
                      </a:r>
                      <a:endParaRPr lang="en-US" sz="1800" b="1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Multi-port SIP based VoIP to ISDN BRI Gateway</a:t>
                      </a:r>
                    </a:p>
                  </a:txBody>
                  <a:tcPr marL="68571" marR="68571" marT="0" marB="0" anchor="ctr"/>
                </a:tc>
              </a:tr>
              <a:tr h="521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cs typeface="Calibri" pitchFamily="34" charset="0"/>
                        </a:rPr>
                        <a:t>SETU VTEP</a:t>
                      </a:r>
                      <a:endParaRPr lang="en-US" sz="1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SIP based VoIP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to T1/E1 PRI Gateway</a:t>
                      </a:r>
                      <a:endParaRPr lang="en-US" sz="18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</a:tr>
              <a:tr h="4492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SETU VFXTH</a:t>
                      </a:r>
                      <a:endParaRPr lang="en-US" sz="1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Medium-Density Multi-port SIP based VoIP to FXO-FXS Gateway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</a:tr>
              <a:tr h="433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latin typeface="Calibri" pitchFamily="34" charset="0"/>
                          <a:cs typeface="Calibri" pitchFamily="34" charset="0"/>
                        </a:rPr>
                        <a:t>SIMADO GFX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latin typeface="Calibri" pitchFamily="34" charset="0"/>
                          <a:cs typeface="Calibri" pitchFamily="34" charset="0"/>
                        </a:rPr>
                        <a:t>Multi-port GSM to FXS Gateway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</a:tr>
              <a:tr h="40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latin typeface="Calibri" pitchFamily="34" charset="0"/>
                          <a:cs typeface="Calibri" pitchFamily="34" charset="0"/>
                        </a:rPr>
                        <a:t>SIMADO GBR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latin typeface="Calibri" pitchFamily="34" charset="0"/>
                          <a:cs typeface="Calibri" pitchFamily="34" charset="0"/>
                        </a:rPr>
                        <a:t>Multi-port GSM to BRI Gateway</a:t>
                      </a:r>
                    </a:p>
                  </a:txBody>
                  <a:tcPr marL="68571" marR="68571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95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Matrix GATEWAY RANGE OF PRODUCTS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4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685800" y="1184234"/>
            <a:ext cx="7024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Type of Presentation: Product Presentation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Number of Slides: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27</a:t>
            </a:r>
            <a:endParaRPr lang="en-US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Revised On: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kern="1500" baseline="30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Dec 2014</a:t>
            </a:r>
            <a:endParaRPr lang="en-US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Version-Release Number: </a:t>
            </a:r>
            <a:r>
              <a:rPr lang="en-US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V2R1</a:t>
            </a:r>
            <a:endParaRPr lang="en-US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9775" y="4346244"/>
            <a:ext cx="7024687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For Further Information Please Contact: </a:t>
            </a:r>
          </a:p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Email ID: </a:t>
            </a:r>
            <a:r>
              <a:rPr lang="en-US" kern="0" dirty="0" smtClean="0">
                <a:solidFill>
                  <a:srgbClr val="262673"/>
                </a:solidFill>
                <a:latin typeface="Calibri"/>
              </a:rPr>
              <a:t>More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73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@MatrixComSec.com</a:t>
            </a:r>
          </a:p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Visit us at </a:t>
            </a:r>
            <a:r>
              <a:rPr lang="en-US" kern="0" dirty="0" smtClean="0">
                <a:solidFill>
                  <a:srgbClr val="262673"/>
                </a:solidFill>
                <a:latin typeface="Calibri"/>
              </a:rPr>
              <a:t>www.MatrixTeleSol.com</a:t>
            </a:r>
            <a:endParaRPr lang="en-US" kern="0" dirty="0">
              <a:solidFill>
                <a:srgbClr val="26267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Introduction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85800" y="4724400"/>
            <a:ext cx="83058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defTabSz="261938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defTabSz="261938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defTabSz="261938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defTabSz="261938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defTabSz="261938" eaLnBrk="0" hangingPunct="0"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SETU VFX links VoIP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networks to traditional telephony and vice-versa</a:t>
            </a:r>
            <a:endParaRPr lang="en-US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It can be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interfaced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with PBX or GSM FCTs having FXO Port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Eliminates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need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upgrade an existing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PBX for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making </a:t>
            </a:r>
            <a:r>
              <a:rPr lang="en-US" sz="1800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IP </a:t>
            </a:r>
            <a:r>
              <a:rPr lang="en-US" sz="1800" kern="15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calls</a:t>
            </a:r>
            <a:endParaRPr lang="en-US" sz="1800" kern="15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C:\Users\sayyamjain\Desktop\VFX and VGFX New Photographs\SETU VFX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84" y="1270000"/>
            <a:ext cx="1388269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yyamjain\Desktop\VFX and VGFX New Photograph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26" y="2749550"/>
            <a:ext cx="2590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37263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SETU VFX</a:t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Multiport VoIP-FXO-FXS Gateway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95980"/>
            <a:ext cx="6172200" cy="523220"/>
          </a:xfr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2800" b="1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Multi-port VoIP-FXO-FXS </a:t>
            </a:r>
            <a:r>
              <a:rPr lang="en-US" sz="2800" b="1" kern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Gateway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0009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Interfaces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sayyamjain\Desktop\VFX and VGFX New Photographs\SETU VFX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0090"/>
            <a:ext cx="2673341" cy="51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857500" y="2929792"/>
            <a:ext cx="1676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993308" y="3615592"/>
            <a:ext cx="152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733800" y="3920392"/>
            <a:ext cx="8166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733800" y="3920392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55308" y="5444392"/>
            <a:ext cx="7785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2857500" y="4572000"/>
            <a:ext cx="8763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857500" y="5672992"/>
            <a:ext cx="1676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905000" y="2774415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 WAN Port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0" y="346021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Lifeline (FXO) Port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5400" y="4450815"/>
            <a:ext cx="165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Phone (FXS)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Ports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5520592"/>
            <a:ext cx="134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DC Input Jack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835992" y="2624992"/>
            <a:ext cx="1676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019300" y="2469615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 LAN Port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95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Multi-port VoIP-FXO-FXS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Gateway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23146"/>
            <a:ext cx="5029200" cy="46166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ctr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800" dirty="0" smtClean="0">
                <a:latin typeface="Calibri" pitchFamily="34" charset="0"/>
                <a:cs typeface="Calibri" pitchFamily="34" charset="0"/>
              </a:rPr>
              <a:t> Product Variants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93872"/>
            <a:ext cx="1815037" cy="830997"/>
          </a:xfrm>
          <a:prstGeom prst="rect">
            <a:avLst/>
          </a:prstGeom>
          <a:gradFill rotWithShape="0">
            <a:gsLst>
              <a:gs pos="0">
                <a:srgbClr val="4F81BD">
                  <a:shade val="80000"/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4F81BD">
                  <a:shade val="80000"/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4F81BD">
                  <a:shade val="80000"/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VFX880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8 VoIP Channels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FXO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285" y="5410200"/>
            <a:ext cx="1833716" cy="830997"/>
          </a:xfrm>
          <a:prstGeom prst="rect">
            <a:avLst/>
          </a:prstGeom>
          <a:gradFill rotWithShape="0">
            <a:gsLst>
              <a:gs pos="0">
                <a:srgbClr val="4F81BD">
                  <a:shade val="80000"/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4F81BD">
                  <a:shade val="80000"/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4F81BD">
                  <a:shade val="80000"/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SETU VFX 440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4 VoIP Channels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4 FXO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3741003"/>
            <a:ext cx="1852393" cy="830997"/>
          </a:xfrm>
          <a:prstGeom prst="rect">
            <a:avLst/>
          </a:prstGeom>
          <a:gradFill rotWithShape="0">
            <a:gsLst>
              <a:gs pos="0">
                <a:srgbClr val="4F81BD">
                  <a:shade val="80000"/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4F81BD">
                  <a:shade val="80000"/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4F81BD">
                  <a:shade val="80000"/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VFX808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8 VoIP Channels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FXS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572000"/>
            <a:ext cx="1827491" cy="830997"/>
          </a:xfrm>
          <a:prstGeom prst="rect">
            <a:avLst/>
          </a:prstGeom>
          <a:gradFill rotWithShape="0">
            <a:gsLst>
              <a:gs pos="0">
                <a:srgbClr val="4F81BD">
                  <a:shade val="80000"/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4F81BD">
                  <a:shade val="80000"/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4F81BD">
                  <a:shade val="80000"/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SETU VFX 404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4 VoIP Channels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4 FXS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52470513"/>
              </p:ext>
            </p:extLst>
          </p:nvPr>
        </p:nvGraphicFramePr>
        <p:xfrm>
          <a:off x="2590800" y="1600200"/>
          <a:ext cx="5791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934200" y="457200"/>
            <a:ext cx="8382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6" b="95096" l="2190" r="98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08" r="33211"/>
          <a:stretch/>
        </p:blipFill>
        <p:spPr bwMode="auto">
          <a:xfrm>
            <a:off x="6529388" y="0"/>
            <a:ext cx="2614612" cy="335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Target Customers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8249376"/>
              </p:ext>
            </p:extLst>
          </p:nvPr>
        </p:nvGraphicFramePr>
        <p:xfrm>
          <a:off x="1219200" y="1600200"/>
          <a:ext cx="6705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D:\Share for others\matrix-telecom-solutions\iStock_000005062718Smal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"/>
          <a:stretch/>
        </p:blipFill>
        <p:spPr bwMode="auto">
          <a:xfrm>
            <a:off x="6629401" y="2266489"/>
            <a:ext cx="1443917" cy="1059656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Share for others\matrix-telecom-solutions\iStock_000013294903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8" y="2301718"/>
            <a:ext cx="1451572" cy="105108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Share for others\matrix-telecom-solutions\iStock_000018004222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1" y="4217193"/>
            <a:ext cx="1416845" cy="96440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vijayparekh\Shared for Others\Sayyam\iStock_000007068882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369593"/>
            <a:ext cx="1448833" cy="96440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7425" y="3048000"/>
            <a:ext cx="462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41377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4"/>
          <p:cNvSpPr>
            <a:spLocks noChangeShapeType="1"/>
          </p:cNvSpPr>
          <p:nvPr/>
        </p:nvSpPr>
        <p:spPr bwMode="auto">
          <a:xfrm>
            <a:off x="1219200" y="28495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7" name="Picture 6" descr="MCj04348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028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14"/>
          <p:cNvSpPr>
            <a:spLocks noChangeArrowheads="1"/>
          </p:cNvSpPr>
          <p:nvPr/>
        </p:nvSpPr>
        <p:spPr bwMode="auto">
          <a:xfrm>
            <a:off x="3581400" y="2283023"/>
            <a:ext cx="14829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MODEM/ROUTER</a:t>
            </a:r>
            <a:endParaRPr lang="en-IN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13" name="Rectangle 15"/>
          <p:cNvSpPr>
            <a:spLocks noChangeArrowheads="1"/>
          </p:cNvSpPr>
          <p:nvPr/>
        </p:nvSpPr>
        <p:spPr bwMode="auto">
          <a:xfrm>
            <a:off x="7086600" y="4495800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SIP Proxy</a:t>
            </a:r>
            <a:endParaRPr lang="en-IN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14" name="Rectangle 16"/>
          <p:cNvSpPr>
            <a:spLocks noChangeArrowheads="1"/>
          </p:cNvSpPr>
          <p:nvPr/>
        </p:nvSpPr>
        <p:spPr bwMode="auto">
          <a:xfrm>
            <a:off x="811410" y="3008411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User</a:t>
            </a:r>
            <a:endParaRPr lang="en-IN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15" name="Rectangle 17"/>
          <p:cNvSpPr>
            <a:spLocks noChangeArrowheads="1"/>
          </p:cNvSpPr>
          <p:nvPr/>
        </p:nvSpPr>
        <p:spPr bwMode="auto">
          <a:xfrm>
            <a:off x="2286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Stand-alone Application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Built-in PBX Functionality</a:t>
            </a:r>
          </a:p>
        </p:txBody>
      </p:sp>
      <p:sp>
        <p:nvSpPr>
          <p:cNvPr id="47116" name="Rectangle 18"/>
          <p:cNvSpPr>
            <a:spLocks noChangeArrowheads="1"/>
          </p:cNvSpPr>
          <p:nvPr/>
        </p:nvSpPr>
        <p:spPr bwMode="auto">
          <a:xfrm rot="10800000" flipV="1">
            <a:off x="2046288" y="3867249"/>
            <a:ext cx="1293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SETU VFX</a:t>
            </a:r>
            <a:endParaRPr lang="en-IN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20" name="Picture 3" descr="C:\Documents and Settings\ManjuLakra\Desktop\SLT 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175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" descr="C:\Documents and Settings\ManjuLakra\Desktop\SLT 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4175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2" descr="C:\Documents and Settings\ManjuLakra\Desktop\CLO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697038"/>
            <a:ext cx="1490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2" descr="C:\Documents and Settings\ManjuLakra\Desktop\CLO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1490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Rectangle 22"/>
          <p:cNvSpPr>
            <a:spLocks noChangeArrowheads="1"/>
          </p:cNvSpPr>
          <p:nvPr/>
        </p:nvSpPr>
        <p:spPr bwMode="auto">
          <a:xfrm>
            <a:off x="4648200" y="4492823"/>
            <a:ext cx="5617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PSTN</a:t>
            </a:r>
            <a:endParaRPr lang="en-IN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25" name="Rectangle 7"/>
          <p:cNvSpPr>
            <a:spLocks noChangeArrowheads="1"/>
          </p:cNvSpPr>
          <p:nvPr/>
        </p:nvSpPr>
        <p:spPr bwMode="auto">
          <a:xfrm>
            <a:off x="6841966" y="1978223"/>
            <a:ext cx="7780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Internet</a:t>
            </a:r>
            <a:endParaRPr lang="en-IN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28" name="Line 4"/>
          <p:cNvSpPr>
            <a:spLocks noChangeShapeType="1"/>
          </p:cNvSpPr>
          <p:nvPr/>
        </p:nvSpPr>
        <p:spPr bwMode="auto">
          <a:xfrm>
            <a:off x="1219200" y="35814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01913"/>
            <a:ext cx="5730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838200" y="3698974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User</a:t>
            </a:r>
            <a:endParaRPr lang="en-IN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4569877" y="2865437"/>
            <a:ext cx="2440523" cy="0"/>
          </a:xfrm>
          <a:prstGeom prst="line">
            <a:avLst/>
          </a:prstGeom>
          <a:ln w="25400" cap="rnd" cmpd="thickThin"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7010400" y="2541589"/>
            <a:ext cx="0" cy="307974"/>
          </a:xfrm>
          <a:prstGeom prst="line">
            <a:avLst/>
          </a:prstGeom>
          <a:ln w="25400" cap="rnd" cmpd="thickThin"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7518975" y="2523708"/>
            <a:ext cx="0" cy="687804"/>
          </a:xfrm>
          <a:prstGeom prst="line">
            <a:avLst/>
          </a:prstGeom>
          <a:ln w="25400" cap="rnd" cmpd="thickThin"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H="1">
            <a:off x="2971801" y="3352800"/>
            <a:ext cx="1909689" cy="0"/>
          </a:xfrm>
          <a:prstGeom prst="line">
            <a:avLst/>
          </a:prstGeom>
          <a:ln w="25400" cap="rnd" cmpd="thickThin">
            <a:prstDash val="sysDash"/>
            <a:miter lim="800000"/>
            <a:headEnd type="none" w="med" len="med"/>
            <a:tailEnd type="stealth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1"/>
          </p:cNvCxnSpPr>
          <p:nvPr/>
        </p:nvCxnSpPr>
        <p:spPr bwMode="auto">
          <a:xfrm>
            <a:off x="2971800" y="2847181"/>
            <a:ext cx="990600" cy="2382"/>
          </a:xfrm>
          <a:prstGeom prst="line">
            <a:avLst/>
          </a:prstGeom>
          <a:ln w="25400" cap="rnd" cmpd="thickThin">
            <a:prstDash val="sysDash"/>
            <a:miter lim="800000"/>
            <a:headEnd type="stealth" w="med" len="med"/>
            <a:tailEnd type="stealth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V="1">
            <a:off x="4881490" y="3352800"/>
            <a:ext cx="0" cy="848043"/>
          </a:xfrm>
          <a:prstGeom prst="line">
            <a:avLst/>
          </a:prstGeom>
          <a:ln w="25400" cap="rnd" cmpd="thickThin">
            <a:prstDash val="sysDash"/>
            <a:miter lim="800000"/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C:\Users\sayyamjain\Desktop\VFX and VGFX New Photographs\SETU VFX 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49" y="2316162"/>
            <a:ext cx="809551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78393" y="4032432"/>
            <a:ext cx="2508021" cy="307975"/>
            <a:chOff x="2925992" y="2944210"/>
            <a:chExt cx="2508021" cy="307975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4481513" y="2944210"/>
              <a:ext cx="9525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PSTN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925992" y="3151188"/>
              <a:ext cx="1063396" cy="0"/>
            </a:xfrm>
            <a:prstGeom prst="line">
              <a:avLst/>
            </a:prstGeom>
            <a:ln w="25400" cmpd="thickThin">
              <a:prstDash val="sysDash"/>
              <a:headEnd type="none" w="med" len="med"/>
              <a:tailEnd type="stealth" w="med" len="med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 bwMode="auto">
          <a:xfrm>
            <a:off x="3758397" y="4721425"/>
            <a:ext cx="1007298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SETU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VFX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85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VoIP Gateway for Legacy TDM-PBX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" y="1219200"/>
            <a:ext cx="6941343" cy="144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Use legacy TDM infrastructure to make cost effective VoIP calls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Maintain existing dialing habits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en-US" kern="15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Increase network connectivity options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36893" y="3401209"/>
            <a:ext cx="2209800" cy="1847630"/>
            <a:chOff x="513678" y="2295526"/>
            <a:chExt cx="2211118" cy="1847658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513678" y="2295526"/>
              <a:ext cx="2211118" cy="1847658"/>
              <a:chOff x="990154" y="2198128"/>
              <a:chExt cx="2211119" cy="1847514"/>
            </a:xfrm>
          </p:grpSpPr>
          <p:pic>
            <p:nvPicPr>
              <p:cNvPr id="11" name="Picture 3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6364" y="2590216"/>
                <a:ext cx="716389" cy="814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0"/>
                  </a:schemeClr>
                </a:prstShdw>
              </a:effectLst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>
                <a:off x="1523873" y="2807690"/>
                <a:ext cx="609964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 flipH="1">
                <a:off x="1523874" y="3114058"/>
                <a:ext cx="571839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" name="TextBox 36"/>
              <p:cNvSpPr txBox="1">
                <a:spLocks noChangeArrowheads="1"/>
              </p:cNvSpPr>
              <p:nvPr/>
            </p:nvSpPr>
            <p:spPr bwMode="auto">
              <a:xfrm>
                <a:off x="2032495" y="3336643"/>
                <a:ext cx="872233" cy="3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TDM-PBX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990154" y="2198128"/>
                <a:ext cx="2211119" cy="153977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en-US" sz="1400" i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TextBox 2"/>
              <p:cNvSpPr txBox="1">
                <a:spLocks noChangeArrowheads="1"/>
              </p:cNvSpPr>
              <p:nvPr/>
            </p:nvSpPr>
            <p:spPr bwMode="auto">
              <a:xfrm>
                <a:off x="1295136" y="3737884"/>
                <a:ext cx="1610457" cy="3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London Office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7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400" y="2502581"/>
                <a:ext cx="381599" cy="381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402" y="2863902"/>
                <a:ext cx="381598" cy="4006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91513" y="3425713"/>
              <a:ext cx="911769" cy="307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Users</a:t>
              </a:r>
            </a:p>
          </p:txBody>
        </p:sp>
      </p:grpSp>
      <p:sp>
        <p:nvSpPr>
          <p:cNvPr id="37" name="Cloud 36"/>
          <p:cNvSpPr/>
          <p:nvPr/>
        </p:nvSpPr>
        <p:spPr bwMode="auto">
          <a:xfrm>
            <a:off x="5715000" y="4854026"/>
            <a:ext cx="1433049" cy="116577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Using services of </a:t>
            </a:r>
            <a:r>
              <a:rPr lang="en-US" sz="14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Sify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Skype etc.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086600" y="3232561"/>
            <a:ext cx="1634286" cy="2406239"/>
            <a:chOff x="6951718" y="3333555"/>
            <a:chExt cx="1634286" cy="2406239"/>
          </a:xfrm>
        </p:grpSpPr>
        <p:sp>
          <p:nvSpPr>
            <p:cNvPr id="42" name="TextBox 2"/>
            <p:cNvSpPr txBox="1">
              <a:spLocks noChangeArrowheads="1"/>
            </p:cNvSpPr>
            <p:nvPr/>
          </p:nvSpPr>
          <p:spPr bwMode="auto">
            <a:xfrm>
              <a:off x="7479593" y="5432017"/>
              <a:ext cx="11064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Customers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951718" y="3333555"/>
              <a:ext cx="1228048" cy="2000445"/>
              <a:chOff x="6951718" y="3333555"/>
              <a:chExt cx="1228048" cy="2000445"/>
            </a:xfrm>
          </p:grpSpPr>
          <p:pic>
            <p:nvPicPr>
              <p:cNvPr id="38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4393" y="3333555"/>
                <a:ext cx="381370" cy="40070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273" y="3818700"/>
                <a:ext cx="381370" cy="40070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273" y="4398358"/>
                <a:ext cx="381370" cy="40070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8396" y="4933297"/>
                <a:ext cx="381370" cy="40070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Straight Connector 46"/>
              <p:cNvCxnSpPr>
                <a:endCxn id="38" idx="1"/>
              </p:cNvCxnSpPr>
              <p:nvPr/>
            </p:nvCxnSpPr>
            <p:spPr bwMode="auto">
              <a:xfrm flipV="1">
                <a:off x="6951718" y="3533907"/>
                <a:ext cx="832675" cy="806498"/>
              </a:xfrm>
              <a:prstGeom prst="line">
                <a:avLst/>
              </a:prstGeom>
              <a:ln w="25400" cap="rnd" cmpd="thickThin">
                <a:prstDash val="sysDash"/>
                <a:miter lim="800000"/>
                <a:headEnd type="none" w="med" len="med"/>
                <a:tailEnd type="stealth" w="med" len="med"/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39" idx="1"/>
              </p:cNvCxnSpPr>
              <p:nvPr/>
            </p:nvCxnSpPr>
            <p:spPr bwMode="auto">
              <a:xfrm flipV="1">
                <a:off x="6987006" y="4019052"/>
                <a:ext cx="810267" cy="298146"/>
              </a:xfrm>
              <a:prstGeom prst="line">
                <a:avLst/>
              </a:prstGeom>
              <a:ln w="25400" cap="rnd" cmpd="thickThin">
                <a:prstDash val="sysDash"/>
                <a:miter lim="800000"/>
                <a:headEnd type="none" w="med" len="med"/>
                <a:tailEnd type="stealth" w="med" len="med"/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0" idx="1"/>
              </p:cNvCxnSpPr>
              <p:nvPr/>
            </p:nvCxnSpPr>
            <p:spPr bwMode="auto">
              <a:xfrm>
                <a:off x="6951718" y="4317197"/>
                <a:ext cx="845555" cy="281513"/>
              </a:xfrm>
              <a:prstGeom prst="line">
                <a:avLst/>
              </a:prstGeom>
              <a:ln w="25400" cap="rnd" cmpd="thickThin">
                <a:prstDash val="sysDash"/>
                <a:miter lim="800000"/>
                <a:headEnd type="none" w="med" len="med"/>
                <a:tailEnd type="stealth" w="med" len="med"/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41" idx="1"/>
              </p:cNvCxnSpPr>
              <p:nvPr/>
            </p:nvCxnSpPr>
            <p:spPr bwMode="auto">
              <a:xfrm>
                <a:off x="6951718" y="4317197"/>
                <a:ext cx="846678" cy="816452"/>
              </a:xfrm>
              <a:prstGeom prst="line">
                <a:avLst/>
              </a:prstGeom>
              <a:ln w="25400" cap="rnd" cmpd="thickThin">
                <a:prstDash val="sysDash"/>
                <a:miter lim="800000"/>
                <a:headEnd type="none" w="med" len="med"/>
                <a:tailEnd type="stealth" w="med" len="med"/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132841" y="3855484"/>
            <a:ext cx="2199073" cy="877887"/>
            <a:chOff x="6543290" y="2701925"/>
            <a:chExt cx="2199073" cy="877888"/>
          </a:xfrm>
        </p:grpSpPr>
        <p:pic>
          <p:nvPicPr>
            <p:cNvPr id="24" name="Picture 21" descr="Baadal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050" y="2701925"/>
              <a:ext cx="1357313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586663" y="2978150"/>
              <a:ext cx="9525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VoIP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6543290" y="3132137"/>
              <a:ext cx="836998" cy="1"/>
            </a:xfrm>
            <a:prstGeom prst="line">
              <a:avLst/>
            </a:prstGeom>
            <a:ln w="25400" cap="rnd" cmpd="thickThin">
              <a:prstDash val="sysDash"/>
              <a:miter lim="800000"/>
              <a:headEnd type="none" w="med" len="med"/>
              <a:tailEnd type="stealth" w="med" len="med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sayyamjain\Desktop\VFX and VGFX New Photographs\SETU VFX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27" y="3956880"/>
            <a:ext cx="1923673" cy="6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24"/>
          <p:cNvCxnSpPr>
            <a:cxnSpLocks noChangeShapeType="1"/>
          </p:cNvCxnSpPr>
          <p:nvPr/>
        </p:nvCxnSpPr>
        <p:spPr bwMode="auto">
          <a:xfrm>
            <a:off x="2478394" y="4228472"/>
            <a:ext cx="86436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405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rix_ETERNITY_Enterprise PBX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985</Words>
  <Application>Microsoft Office PowerPoint</Application>
  <PresentationFormat>On-screen Show (4:3)</PresentationFormat>
  <Paragraphs>262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Matrix_ETERNITY_Enterprise PBX</vt:lpstr>
      <vt:lpstr>PowerPoint Presentation</vt:lpstr>
      <vt:lpstr>PowerPoint Presentation</vt:lpstr>
      <vt:lpstr>PowerPoint Presentation</vt:lpstr>
      <vt:lpstr>Multi-port VoIP-FXO-FXS Gateway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nitesh pandita</dc:creator>
  <cp:lastModifiedBy>Administrator</cp:lastModifiedBy>
  <cp:revision>186</cp:revision>
  <dcterms:created xsi:type="dcterms:W3CDTF">2012-09-05T16:57:07Z</dcterms:created>
  <dcterms:modified xsi:type="dcterms:W3CDTF">2014-12-02T06:41:01Z</dcterms:modified>
</cp:coreProperties>
</file>