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45" r:id="rId3"/>
  </p:sldMasterIdLst>
  <p:notesMasterIdLst>
    <p:notesMasterId r:id="rId33"/>
  </p:notesMasterIdLst>
  <p:sldIdLst>
    <p:sldId id="543" r:id="rId4"/>
    <p:sldId id="542" r:id="rId5"/>
    <p:sldId id="544" r:id="rId6"/>
    <p:sldId id="545" r:id="rId7"/>
    <p:sldId id="546" r:id="rId8"/>
    <p:sldId id="547" r:id="rId9"/>
    <p:sldId id="548" r:id="rId10"/>
    <p:sldId id="549" r:id="rId11"/>
    <p:sldId id="565" r:id="rId12"/>
    <p:sldId id="566" r:id="rId13"/>
    <p:sldId id="567" r:id="rId14"/>
    <p:sldId id="568" r:id="rId15"/>
    <p:sldId id="550" r:id="rId16"/>
    <p:sldId id="551" r:id="rId17"/>
    <p:sldId id="552" r:id="rId18"/>
    <p:sldId id="553" r:id="rId19"/>
    <p:sldId id="554" r:id="rId20"/>
    <p:sldId id="555" r:id="rId21"/>
    <p:sldId id="556" r:id="rId22"/>
    <p:sldId id="557" r:id="rId23"/>
    <p:sldId id="559" r:id="rId24"/>
    <p:sldId id="558" r:id="rId25"/>
    <p:sldId id="561" r:id="rId26"/>
    <p:sldId id="560" r:id="rId27"/>
    <p:sldId id="562" r:id="rId28"/>
    <p:sldId id="572" r:id="rId29"/>
    <p:sldId id="571" r:id="rId30"/>
    <p:sldId id="569" r:id="rId31"/>
    <p:sldId id="570" r:id="rId32"/>
  </p:sldIdLst>
  <p:sldSz cx="9144000" cy="6858000" type="screen4x3"/>
  <p:notesSz cx="6858000" cy="9144000"/>
  <p:defaultTextStyle>
    <a:defPPr>
      <a:defRPr lang="en-US"/>
    </a:defPPr>
    <a:lvl1pPr marL="0" algn="l" defTabSz="527486" rtl="0" eaLnBrk="1" latinLnBrk="0" hangingPunct="1">
      <a:defRPr sz="1038" kern="1200">
        <a:solidFill>
          <a:schemeClr val="tx1"/>
        </a:solidFill>
        <a:latin typeface="+mn-lt"/>
        <a:ea typeface="+mn-ea"/>
        <a:cs typeface="+mn-cs"/>
      </a:defRPr>
    </a:lvl1pPr>
    <a:lvl2pPr marL="263743" algn="l" defTabSz="527486" rtl="0" eaLnBrk="1" latinLnBrk="0" hangingPunct="1">
      <a:defRPr sz="1038" kern="1200">
        <a:solidFill>
          <a:schemeClr val="tx1"/>
        </a:solidFill>
        <a:latin typeface="+mn-lt"/>
        <a:ea typeface="+mn-ea"/>
        <a:cs typeface="+mn-cs"/>
      </a:defRPr>
    </a:lvl2pPr>
    <a:lvl3pPr marL="527486" algn="l" defTabSz="527486" rtl="0" eaLnBrk="1" latinLnBrk="0" hangingPunct="1">
      <a:defRPr sz="1038" kern="1200">
        <a:solidFill>
          <a:schemeClr val="tx1"/>
        </a:solidFill>
        <a:latin typeface="+mn-lt"/>
        <a:ea typeface="+mn-ea"/>
        <a:cs typeface="+mn-cs"/>
      </a:defRPr>
    </a:lvl3pPr>
    <a:lvl4pPr marL="791229" algn="l" defTabSz="527486" rtl="0" eaLnBrk="1" latinLnBrk="0" hangingPunct="1">
      <a:defRPr sz="1038" kern="1200">
        <a:solidFill>
          <a:schemeClr val="tx1"/>
        </a:solidFill>
        <a:latin typeface="+mn-lt"/>
        <a:ea typeface="+mn-ea"/>
        <a:cs typeface="+mn-cs"/>
      </a:defRPr>
    </a:lvl4pPr>
    <a:lvl5pPr marL="1054972" algn="l" defTabSz="527486" rtl="0" eaLnBrk="1" latinLnBrk="0" hangingPunct="1">
      <a:defRPr sz="1038" kern="1200">
        <a:solidFill>
          <a:schemeClr val="tx1"/>
        </a:solidFill>
        <a:latin typeface="+mn-lt"/>
        <a:ea typeface="+mn-ea"/>
        <a:cs typeface="+mn-cs"/>
      </a:defRPr>
    </a:lvl5pPr>
    <a:lvl6pPr marL="1318715" algn="l" defTabSz="527486" rtl="0" eaLnBrk="1" latinLnBrk="0" hangingPunct="1">
      <a:defRPr sz="1038" kern="1200">
        <a:solidFill>
          <a:schemeClr val="tx1"/>
        </a:solidFill>
        <a:latin typeface="+mn-lt"/>
        <a:ea typeface="+mn-ea"/>
        <a:cs typeface="+mn-cs"/>
      </a:defRPr>
    </a:lvl6pPr>
    <a:lvl7pPr marL="1582458" algn="l" defTabSz="527486" rtl="0" eaLnBrk="1" latinLnBrk="0" hangingPunct="1">
      <a:defRPr sz="1038" kern="1200">
        <a:solidFill>
          <a:schemeClr val="tx1"/>
        </a:solidFill>
        <a:latin typeface="+mn-lt"/>
        <a:ea typeface="+mn-ea"/>
        <a:cs typeface="+mn-cs"/>
      </a:defRPr>
    </a:lvl7pPr>
    <a:lvl8pPr marL="1846202" algn="l" defTabSz="527486" rtl="0" eaLnBrk="1" latinLnBrk="0" hangingPunct="1">
      <a:defRPr sz="1038" kern="1200">
        <a:solidFill>
          <a:schemeClr val="tx1"/>
        </a:solidFill>
        <a:latin typeface="+mn-lt"/>
        <a:ea typeface="+mn-ea"/>
        <a:cs typeface="+mn-cs"/>
      </a:defRPr>
    </a:lvl8pPr>
    <a:lvl9pPr marL="2109944" algn="l" defTabSz="527486" rtl="0" eaLnBrk="1" latinLnBrk="0" hangingPunct="1">
      <a:defRPr sz="103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1" initials="u" lastIdx="1" clrIdx="0"/>
  <p:cmAuthor id="1" name="Jatin Desai" initials="JD" lastIdx="5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B45"/>
    <a:srgbClr val="FEFEFE"/>
    <a:srgbClr val="039097"/>
    <a:srgbClr val="C28330"/>
    <a:srgbClr val="DBBA87"/>
    <a:srgbClr val="D68645"/>
    <a:srgbClr val="D6B379"/>
    <a:srgbClr val="DE9E58"/>
    <a:srgbClr val="DABA84"/>
    <a:srgbClr val="E0C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8" autoAdjust="0"/>
    <p:restoredTop sz="94484" autoAdjust="0"/>
  </p:normalViewPr>
  <p:slideViewPr>
    <p:cSldViewPr snapToGrid="0">
      <p:cViewPr varScale="1">
        <p:scale>
          <a:sx n="68" d="100"/>
          <a:sy n="68" d="100"/>
        </p:scale>
        <p:origin x="14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Scalability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331737031455344"/>
          <c:y val="0.10594280569095267"/>
          <c:w val="0.77188299431583296"/>
          <c:h val="0.649453941988104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SARVAM UCS SME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SIP Users</c:v>
                </c:pt>
                <c:pt idx="1">
                  <c:v>SIP Trunks</c:v>
                </c:pt>
                <c:pt idx="2">
                  <c:v>VOIP CHNLS</c:v>
                </c:pt>
                <c:pt idx="3">
                  <c:v>VMS CHNLS</c:v>
                </c:pt>
                <c:pt idx="4">
                  <c:v>Analog Users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1000</c:v>
                </c:pt>
                <c:pt idx="1">
                  <c:v>100</c:v>
                </c:pt>
                <c:pt idx="2">
                  <c:v>128</c:v>
                </c:pt>
                <c:pt idx="3">
                  <c:v>64</c:v>
                </c:pt>
                <c:pt idx="4">
                  <c:v>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E2-475D-B33E-374CE0BDBFF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SARVAM UCS ENT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SIP Users</c:v>
                </c:pt>
                <c:pt idx="1">
                  <c:v>SIP Trunks</c:v>
                </c:pt>
                <c:pt idx="2">
                  <c:v>VOIP CHNLS</c:v>
                </c:pt>
                <c:pt idx="3">
                  <c:v>VMS CHNLS</c:v>
                </c:pt>
                <c:pt idx="4">
                  <c:v>Analog Users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2000</c:v>
                </c:pt>
                <c:pt idx="1">
                  <c:v>100</c:v>
                </c:pt>
                <c:pt idx="2">
                  <c:v>256</c:v>
                </c:pt>
                <c:pt idx="3">
                  <c:v>64</c:v>
                </c:pt>
                <c:pt idx="4">
                  <c:v>1296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E2-475D-B33E-374CE0BDBFF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3400064"/>
        <c:axId val="113422336"/>
      </c:barChart>
      <c:catAx>
        <c:axId val="11340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422336"/>
        <c:crosses val="autoZero"/>
        <c:auto val="1"/>
        <c:lblAlgn val="ctr"/>
        <c:lblOffset val="100"/>
        <c:noMultiLvlLbl val="0"/>
      </c:catAx>
      <c:valAx>
        <c:axId val="113422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4000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2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227E3-D54F-4AEF-A776-76E113136B8F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39AD9-7FE0-4E07-9227-11E326053A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268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880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A5B4C-CEF2-41B1-90E8-931F7687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97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A5B4C-CEF2-41B1-90E8-931F7687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00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A5B4C-CEF2-41B1-90E8-931F7687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54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A5B4C-CEF2-41B1-90E8-931F7687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709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A5B4C-CEF2-41B1-90E8-931F7687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969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A5B4C-CEF2-41B1-90E8-931F7687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688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A5B4C-CEF2-41B1-90E8-931F7687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980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A5B4C-CEF2-41B1-90E8-931F7687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573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A5B4C-CEF2-41B1-90E8-931F7687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069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242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981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674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059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796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A5B4C-CEF2-41B1-90E8-931F7687168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7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A5B4C-CEF2-41B1-90E8-931F7687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569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A5B4C-CEF2-41B1-90E8-931F7687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002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A5B4C-CEF2-41B1-90E8-931F7687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201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A5B4C-CEF2-41B1-90E8-931F7687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607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22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74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4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Picture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1" b="45047"/>
          <a:stretch>
            <a:fillRect/>
          </a:stretch>
        </p:blipFill>
        <p:spPr bwMode="auto">
          <a:xfrm>
            <a:off x="387350" y="3802063"/>
            <a:ext cx="8756650" cy="30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ba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5"/>
          <a:stretch>
            <a:fillRect/>
          </a:stretch>
        </p:blipFill>
        <p:spPr bwMode="auto">
          <a:xfrm>
            <a:off x="387350" y="1882775"/>
            <a:ext cx="875665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781925" y="6459538"/>
            <a:ext cx="1181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000" b="1" dirty="0">
                <a:solidFill>
                  <a:srgbClr val="009900"/>
                </a:solidFill>
              </a:rPr>
              <a:t>© MZA Ltd. 2012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60338" y="6410325"/>
            <a:ext cx="417512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0E323EC2-D0E9-4A5C-849C-880335A59F51}" type="slidenum">
              <a:rPr lang="en-GB" altLang="en-US" sz="1000" b="1" smtClean="0">
                <a:solidFill>
                  <a:srgbClr val="009900"/>
                </a:solidFill>
              </a:rPr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 sz="1000" b="1" dirty="0">
              <a:solidFill>
                <a:srgbClr val="009900"/>
              </a:solidFill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38175" y="6604000"/>
            <a:ext cx="78581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sz="1000" b="1" dirty="0">
                <a:solidFill>
                  <a:srgbClr val="009900"/>
                </a:solidFill>
              </a:rPr>
              <a:t>‘The Global Telecommunications Market’</a:t>
            </a:r>
          </a:p>
        </p:txBody>
      </p:sp>
      <p:pic>
        <p:nvPicPr>
          <p:cNvPr id="9" name="Picture 25" descr="mza final file_50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358775"/>
            <a:ext cx="2894012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5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395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535261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7349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977655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7038" y="1184275"/>
            <a:ext cx="4027487" cy="4751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6925" y="1184275"/>
            <a:ext cx="4029075" cy="4751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59694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01657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73204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31021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231925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98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274404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09301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3363" y="71438"/>
            <a:ext cx="2060575" cy="58642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0050" y="71438"/>
            <a:ext cx="6030913" cy="58642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30963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71438"/>
            <a:ext cx="8243888" cy="7191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27038" y="1184275"/>
            <a:ext cx="8208962" cy="4751388"/>
          </a:xfrm>
        </p:spPr>
        <p:txBody>
          <a:bodyPr/>
          <a:lstStyle/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3402317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5A84-A72B-4FA3-9F0E-7D2D4645028C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A996-08C4-444C-A305-84BE32530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938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5A84-A72B-4FA3-9F0E-7D2D4645028C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A996-08C4-444C-A305-84BE32530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226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5A84-A72B-4FA3-9F0E-7D2D4645028C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A996-08C4-444C-A305-84BE32530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876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5A84-A72B-4FA3-9F0E-7D2D4645028C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A996-08C4-444C-A305-84BE32530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437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5A84-A72B-4FA3-9F0E-7D2D4645028C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A996-08C4-444C-A305-84BE32530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926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5A84-A72B-4FA3-9F0E-7D2D4645028C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A996-08C4-444C-A305-84BE32530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056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2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5A84-A72B-4FA3-9F0E-7D2D4645028C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A996-08C4-444C-A305-84BE32530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543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5A84-A72B-4FA3-9F0E-7D2D4645028C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A996-08C4-444C-A305-84BE32530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713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5A84-A72B-4FA3-9F0E-7D2D4645028C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A996-08C4-444C-A305-84BE32530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9667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5A84-A72B-4FA3-9F0E-7D2D4645028C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A996-08C4-444C-A305-84BE32530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93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5A84-A72B-4FA3-9F0E-7D2D4645028C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A996-08C4-444C-A305-84BE32530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359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32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6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14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3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6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ECC59-810F-4F18-8C70-11C64B510F13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82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bar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2"/>
          <a:stretch>
            <a:fillRect/>
          </a:stretch>
        </p:blipFill>
        <p:spPr bwMode="auto">
          <a:xfrm>
            <a:off x="390525" y="146050"/>
            <a:ext cx="8753475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0050" y="71438"/>
            <a:ext cx="8243888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7038" y="1184275"/>
            <a:ext cx="8208962" cy="475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</p:txBody>
      </p:sp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169863" y="6438900"/>
            <a:ext cx="417512" cy="25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380146EB-63EC-4BC8-BB04-2FB4CD6007E0}" type="slidenum">
              <a:rPr lang="en-GB" altLang="en-US" sz="1000" b="1" smtClean="0">
                <a:solidFill>
                  <a:srgbClr val="009900"/>
                </a:solidFill>
              </a:rPr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 sz="1000" b="1" dirty="0">
              <a:solidFill>
                <a:srgbClr val="009900"/>
              </a:solidFill>
            </a:endParaRPr>
          </a:p>
        </p:txBody>
      </p:sp>
      <p:sp>
        <p:nvSpPr>
          <p:cNvPr id="1030" name="Text Box 10"/>
          <p:cNvSpPr txBox="1">
            <a:spLocks noChangeArrowheads="1"/>
          </p:cNvSpPr>
          <p:nvPr userDrawn="1"/>
        </p:nvSpPr>
        <p:spPr bwMode="auto">
          <a:xfrm>
            <a:off x="7781925" y="6459538"/>
            <a:ext cx="1181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000" b="1" dirty="0">
                <a:solidFill>
                  <a:srgbClr val="009900"/>
                </a:solidFill>
              </a:rPr>
              <a:t>© MZA Ltd. 2012</a:t>
            </a:r>
          </a:p>
        </p:txBody>
      </p:sp>
      <p:sp>
        <p:nvSpPr>
          <p:cNvPr id="1031" name="Text Box 11"/>
          <p:cNvSpPr txBox="1">
            <a:spLocks noChangeArrowheads="1"/>
          </p:cNvSpPr>
          <p:nvPr userDrawn="1"/>
        </p:nvSpPr>
        <p:spPr bwMode="auto">
          <a:xfrm>
            <a:off x="638175" y="6604000"/>
            <a:ext cx="78581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sz="1000" b="1" dirty="0">
                <a:solidFill>
                  <a:srgbClr val="009900"/>
                </a:solidFill>
              </a:rPr>
              <a:t>‘The Global Telecommunications Market’</a:t>
            </a:r>
          </a:p>
        </p:txBody>
      </p:sp>
    </p:spTree>
    <p:extLst>
      <p:ext uri="{BB962C8B-B14F-4D97-AF65-F5344CB8AC3E}">
        <p14:creationId xmlns:p14="http://schemas.microsoft.com/office/powerpoint/2010/main" val="225901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233488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4147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05A84-A72B-4FA3-9F0E-7D2D4645028C}" type="datetimeFigureOut">
              <a:rPr lang="en-US" smtClean="0"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AA996-08C4-444C-A305-84BE32530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85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8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9.jpe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1.jpg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1.jpg"/><Relationship Id="rId9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3.jpeg"/><Relationship Id="rId5" Type="http://schemas.openxmlformats.org/officeDocument/2006/relationships/image" Target="../media/image48.jpe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7.jpeg"/><Relationship Id="rId5" Type="http://schemas.openxmlformats.org/officeDocument/2006/relationships/image" Target="../media/image49.jpeg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4.jpeg"/><Relationship Id="rId10" Type="http://schemas.openxmlformats.org/officeDocument/2006/relationships/image" Target="../media/image54.jpeg"/><Relationship Id="rId4" Type="http://schemas.openxmlformats.org/officeDocument/2006/relationships/image" Target="../media/image1.jpg"/><Relationship Id="rId9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57.jpeg"/><Relationship Id="rId5" Type="http://schemas.openxmlformats.org/officeDocument/2006/relationships/image" Target="../media/image46.jpeg"/><Relationship Id="rId4" Type="http://schemas.openxmlformats.org/officeDocument/2006/relationships/image" Target="../media/image1.jpg"/><Relationship Id="rId9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Telecom@MatrixComSec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8.jpe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3" r="6163"/>
          <a:stretch/>
        </p:blipFill>
        <p:spPr>
          <a:xfrm>
            <a:off x="2357" y="-1"/>
            <a:ext cx="9141643" cy="6895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7800" y="2590800"/>
            <a:ext cx="3384900" cy="5334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prstClr val="black"/>
                </a:solidFill>
                <a:latin typeface="Arial Narrow" panose="020B0606020202030204" pitchFamily="34" charset="0"/>
              </a:rPr>
              <a:t>SARVAM UCS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2418" y="3124200"/>
            <a:ext cx="3195782" cy="762000"/>
          </a:xfrm>
        </p:spPr>
        <p:txBody>
          <a:bodyPr>
            <a:noAutofit/>
          </a:bodyPr>
          <a:lstStyle/>
          <a:p>
            <a:pPr algn="l"/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Unified Communication Server for Modern Enterprises</a:t>
            </a:r>
          </a:p>
          <a:p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/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58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804988"/>
            <a:ext cx="279400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3432175" y="2522538"/>
            <a:ext cx="4529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Video Calling</a:t>
            </a:r>
          </a:p>
        </p:txBody>
      </p:sp>
      <p:sp>
        <p:nvSpPr>
          <p:cNvPr id="30725" name="TextBox 4"/>
          <p:cNvSpPr txBox="1">
            <a:spLocks noChangeArrowheads="1"/>
          </p:cNvSpPr>
          <p:nvPr/>
        </p:nvSpPr>
        <p:spPr bwMode="auto">
          <a:xfrm>
            <a:off x="220663" y="4684713"/>
            <a:ext cx="3886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Live Call Status with Name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User can Define Keys  </a:t>
            </a:r>
          </a:p>
        </p:txBody>
      </p:sp>
      <p:pic>
        <p:nvPicPr>
          <p:cNvPr id="3072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3670300"/>
            <a:ext cx="4294188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94190" y="442913"/>
            <a:ext cx="691309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Bef>
                <a:spcPct val="0"/>
              </a:spcBef>
              <a:buFontTx/>
              <a:buNone/>
            </a:pPr>
            <a:r>
              <a:rPr lang="en-US" altLang="en-US" sz="2900" b="1" dirty="0"/>
              <a:t>PC CLIENT – VARTA WIN200</a:t>
            </a:r>
          </a:p>
        </p:txBody>
      </p:sp>
    </p:spTree>
    <p:extLst>
      <p:ext uri="{BB962C8B-B14F-4D97-AF65-F5344CB8AC3E}">
        <p14:creationId xmlns:p14="http://schemas.microsoft.com/office/powerpoint/2010/main" val="384170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0" y="4843463"/>
            <a:ext cx="3886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Pop-up Notification</a:t>
            </a:r>
          </a:p>
        </p:txBody>
      </p:sp>
      <p:pic>
        <p:nvPicPr>
          <p:cNvPr id="3174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57"/>
          <a:stretch>
            <a:fillRect/>
          </a:stretch>
        </p:blipFill>
        <p:spPr bwMode="auto">
          <a:xfrm>
            <a:off x="144463" y="1957388"/>
            <a:ext cx="2971800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3687763" y="2817813"/>
            <a:ext cx="4529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Contact Grouping</a:t>
            </a:r>
          </a:p>
        </p:txBody>
      </p:sp>
      <p:pic>
        <p:nvPicPr>
          <p:cNvPr id="3174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3795713"/>
            <a:ext cx="4267200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60046" y="409575"/>
            <a:ext cx="691309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Bef>
                <a:spcPct val="0"/>
              </a:spcBef>
              <a:buFontTx/>
              <a:buNone/>
            </a:pPr>
            <a:r>
              <a:rPr lang="en-US" altLang="en-US" sz="2900" b="1" dirty="0"/>
              <a:t>PC CLIENT – VARTA WIN200</a:t>
            </a:r>
          </a:p>
        </p:txBody>
      </p:sp>
    </p:spTree>
    <p:extLst>
      <p:ext uri="{BB962C8B-B14F-4D97-AF65-F5344CB8AC3E}">
        <p14:creationId xmlns:p14="http://schemas.microsoft.com/office/powerpoint/2010/main" val="35916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17"/>
          <a:stretch>
            <a:fillRect/>
          </a:stretch>
        </p:blipFill>
        <p:spPr bwMode="auto">
          <a:xfrm>
            <a:off x="0" y="1797050"/>
            <a:ext cx="546735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3"/>
          <a:stretch>
            <a:fillRect/>
          </a:stretch>
        </p:blipFill>
        <p:spPr bwMode="auto">
          <a:xfrm>
            <a:off x="0" y="3354388"/>
            <a:ext cx="5405438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5499100" y="2498725"/>
            <a:ext cx="3216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Call from Outlook</a:t>
            </a:r>
          </a:p>
        </p:txBody>
      </p:sp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5499100" y="4562475"/>
            <a:ext cx="3216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Call from Outlook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2249" y="634219"/>
            <a:ext cx="691309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Bef>
                <a:spcPct val="0"/>
              </a:spcBef>
              <a:buFontTx/>
              <a:buNone/>
            </a:pPr>
            <a:r>
              <a:rPr lang="en-US" altLang="en-US" sz="2900" b="1" dirty="0"/>
              <a:t>PC CLIENT – VARTA WIN200 – OUTLOOK INTEGRATION</a:t>
            </a:r>
          </a:p>
        </p:txBody>
      </p:sp>
    </p:spTree>
    <p:extLst>
      <p:ext uri="{BB962C8B-B14F-4D97-AF65-F5344CB8AC3E}">
        <p14:creationId xmlns:p14="http://schemas.microsoft.com/office/powerpoint/2010/main" val="174403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1164" y="310662"/>
            <a:ext cx="5181600" cy="8382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+mn-lt"/>
              </a:rPr>
              <a:t>Bring</a:t>
            </a:r>
            <a:r>
              <a:rPr lang="en-US" sz="3200" b="1" dirty="0">
                <a:solidFill>
                  <a:prstClr val="black"/>
                </a:solidFill>
                <a:latin typeface="+mn-lt"/>
              </a:rPr>
              <a:t> Your Own Device (BYOD)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3" b="2302"/>
          <a:stretch/>
        </p:blipFill>
        <p:spPr>
          <a:xfrm>
            <a:off x="651164" y="2001309"/>
            <a:ext cx="7936345" cy="370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31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" t="22859" r="4960" b="7397"/>
          <a:stretch/>
        </p:blipFill>
        <p:spPr>
          <a:xfrm>
            <a:off x="473327" y="1322363"/>
            <a:ext cx="8063345" cy="4783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4846" y="3294770"/>
            <a:ext cx="3505200" cy="8382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+mn-lt"/>
              </a:rPr>
              <a:t>Multiple Devices</a:t>
            </a:r>
            <a:br>
              <a:rPr lang="en-US" sz="2400" b="1" dirty="0">
                <a:solidFill>
                  <a:prstClr val="black"/>
                </a:solidFill>
                <a:latin typeface="+mn-lt"/>
              </a:rPr>
            </a:br>
            <a:r>
              <a:rPr lang="en-US" sz="2400" b="1" dirty="0">
                <a:solidFill>
                  <a:prstClr val="black"/>
                </a:solidFill>
                <a:latin typeface="+mn-lt"/>
              </a:rPr>
              <a:t>One Number Reach</a:t>
            </a:r>
          </a:p>
        </p:txBody>
      </p:sp>
    </p:spTree>
    <p:extLst>
      <p:ext uri="{BB962C8B-B14F-4D97-AF65-F5344CB8AC3E}">
        <p14:creationId xmlns:p14="http://schemas.microsoft.com/office/powerpoint/2010/main" val="1573740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" y="0"/>
            <a:ext cx="911987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15000" y="4572000"/>
            <a:ext cx="3418536" cy="838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5558" y="4743450"/>
            <a:ext cx="3117419" cy="495300"/>
          </a:xfrm>
        </p:spPr>
        <p:txBody>
          <a:bodyPr>
            <a:noAutofit/>
          </a:bodyPr>
          <a:lstStyle/>
          <a:p>
            <a:pPr algn="l"/>
            <a:r>
              <a:rPr lang="en-US" sz="2600" b="1" dirty="0">
                <a:solidFill>
                  <a:schemeClr val="bg1"/>
                </a:solidFill>
              </a:rPr>
              <a:t>UNIFIED NETWORKS</a:t>
            </a:r>
          </a:p>
        </p:txBody>
      </p:sp>
    </p:spTree>
    <p:extLst>
      <p:ext uri="{BB962C8B-B14F-4D97-AF65-F5344CB8AC3E}">
        <p14:creationId xmlns:p14="http://schemas.microsoft.com/office/powerpoint/2010/main" val="2021545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982" y="3733800"/>
            <a:ext cx="1434198" cy="1248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26" y="3743036"/>
            <a:ext cx="1434198" cy="1248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28" y="1457787"/>
            <a:ext cx="1434198" cy="1248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559" y="3743036"/>
            <a:ext cx="1434198" cy="1248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48551"/>
            <a:ext cx="1434198" cy="12480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525" y="1457787"/>
            <a:ext cx="1434198" cy="12480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028" y="1446993"/>
            <a:ext cx="1434198" cy="1248014"/>
          </a:xfrm>
          <a:prstGeom prst="rect">
            <a:avLst/>
          </a:prstGeom>
        </p:spPr>
      </p:pic>
      <p:sp>
        <p:nvSpPr>
          <p:cNvPr id="13" name="Title 4"/>
          <p:cNvSpPr txBox="1">
            <a:spLocks/>
          </p:cNvSpPr>
          <p:nvPr/>
        </p:nvSpPr>
        <p:spPr>
          <a:xfrm>
            <a:off x="1859292" y="4981814"/>
            <a:ext cx="157557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FIXED TELEPHONY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3886559" y="4981814"/>
            <a:ext cx="1434198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E&amp;M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4953000" y="2696565"/>
            <a:ext cx="1434198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ISDN BRI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6812070" y="2696565"/>
            <a:ext cx="1434198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ISDN T1/E1 PRI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1100182" y="2743200"/>
            <a:ext cx="1434198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SIP TRUNKING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8" name="Title 4"/>
          <p:cNvSpPr txBox="1">
            <a:spLocks/>
          </p:cNvSpPr>
          <p:nvPr/>
        </p:nvSpPr>
        <p:spPr>
          <a:xfrm>
            <a:off x="3115629" y="2699526"/>
            <a:ext cx="1434198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MOBILE VOICE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GSM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9" name="Title 4"/>
          <p:cNvSpPr txBox="1">
            <a:spLocks/>
          </p:cNvSpPr>
          <p:nvPr/>
        </p:nvSpPr>
        <p:spPr>
          <a:xfrm>
            <a:off x="5881002" y="5028449"/>
            <a:ext cx="1434198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RADIO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27821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" y="0"/>
            <a:ext cx="912468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15000" y="4572000"/>
            <a:ext cx="3418536" cy="838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5558" y="4743450"/>
            <a:ext cx="3117419" cy="495300"/>
          </a:xfrm>
        </p:spPr>
        <p:txBody>
          <a:bodyPr>
            <a:noAutofit/>
          </a:bodyPr>
          <a:lstStyle/>
          <a:p>
            <a:pPr algn="l"/>
            <a:r>
              <a:rPr lang="en-US" sz="2600" b="1" dirty="0">
                <a:solidFill>
                  <a:schemeClr val="bg1"/>
                </a:solidFill>
              </a:rPr>
              <a:t>UNIFIED CLIENTS</a:t>
            </a:r>
          </a:p>
        </p:txBody>
      </p:sp>
    </p:spTree>
    <p:extLst>
      <p:ext uri="{BB962C8B-B14F-4D97-AF65-F5344CB8AC3E}">
        <p14:creationId xmlns:p14="http://schemas.microsoft.com/office/powerpoint/2010/main" val="798079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6477000" cy="8382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prstClr val="black"/>
                </a:solidFill>
                <a:latin typeface="+mn-lt"/>
              </a:rPr>
              <a:t>Future Ready</a:t>
            </a:r>
            <a:br>
              <a:rPr lang="en-US" sz="3200" dirty="0">
                <a:solidFill>
                  <a:prstClr val="black"/>
                </a:solidFill>
                <a:latin typeface="+mn-lt"/>
              </a:rPr>
            </a:br>
            <a:r>
              <a:rPr lang="en-US" sz="3200" dirty="0">
                <a:solidFill>
                  <a:prstClr val="black"/>
                </a:solidFill>
                <a:latin typeface="+mn-lt"/>
              </a:rPr>
              <a:t>Connect to New-age UC Clients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00" y="1986488"/>
            <a:ext cx="9120188" cy="406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38" y="2642150"/>
            <a:ext cx="1630017" cy="1222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684" y="1813817"/>
            <a:ext cx="2742475" cy="149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48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" y="0"/>
            <a:ext cx="912147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57800" y="4572000"/>
            <a:ext cx="3875736" cy="838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0" y="4743450"/>
            <a:ext cx="3648977" cy="4953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UNIFIED MESSAGING</a:t>
            </a:r>
          </a:p>
        </p:txBody>
      </p:sp>
    </p:spTree>
    <p:extLst>
      <p:ext uri="{BB962C8B-B14F-4D97-AF65-F5344CB8AC3E}">
        <p14:creationId xmlns:p14="http://schemas.microsoft.com/office/powerpoint/2010/main" val="3177610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9"/>
          <a:stretch/>
        </p:blipFill>
        <p:spPr>
          <a:xfrm>
            <a:off x="7219" y="1561514"/>
            <a:ext cx="9129562" cy="52964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200" y="1791854"/>
            <a:ext cx="2202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Modern Enterprises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19400" y="1791854"/>
            <a:ext cx="1299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Star Hotels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48200" y="175181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Specialty Hospitals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10400" y="1668743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SIP Trunking Service Providers 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853733" y="248030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Target Customers </a:t>
            </a:r>
          </a:p>
        </p:txBody>
      </p:sp>
    </p:spTree>
    <p:extLst>
      <p:ext uri="{BB962C8B-B14F-4D97-AF65-F5344CB8AC3E}">
        <p14:creationId xmlns:p14="http://schemas.microsoft.com/office/powerpoint/2010/main" val="26154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894471" y="266114"/>
            <a:ext cx="6477000" cy="8382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prstClr val="black"/>
                </a:solidFill>
                <a:latin typeface="+mn-lt"/>
              </a:rPr>
              <a:t>Unified Messaging</a:t>
            </a:r>
            <a:endParaRPr lang="en-US" sz="28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72157"/>
            <a:ext cx="1307670" cy="11380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2670207"/>
            <a:ext cx="1307670" cy="11380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82" y="2672157"/>
            <a:ext cx="1307670" cy="11380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687886"/>
            <a:ext cx="1307669" cy="11397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670207"/>
            <a:ext cx="1307669" cy="1139793"/>
          </a:xfrm>
          <a:prstGeom prst="rect">
            <a:avLst/>
          </a:prstGeom>
        </p:spPr>
      </p:pic>
      <p:sp>
        <p:nvSpPr>
          <p:cNvPr id="14" name="Title 4"/>
          <p:cNvSpPr txBox="1">
            <a:spLocks/>
          </p:cNvSpPr>
          <p:nvPr/>
        </p:nvSpPr>
        <p:spPr>
          <a:xfrm>
            <a:off x="501435" y="3836915"/>
            <a:ext cx="1828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PRESENCE &amp;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CHAT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2286000" y="3836915"/>
            <a:ext cx="1676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CONFERENCING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3886200" y="3827679"/>
            <a:ext cx="1676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EMAIL TO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SMS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8" name="Title 4"/>
          <p:cNvSpPr txBox="1">
            <a:spLocks/>
          </p:cNvSpPr>
          <p:nvPr/>
        </p:nvSpPr>
        <p:spPr>
          <a:xfrm>
            <a:off x="5492534" y="3831503"/>
            <a:ext cx="1447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TELEPHONY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FEATURES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9" name="Title 4"/>
          <p:cNvSpPr txBox="1">
            <a:spLocks/>
          </p:cNvSpPr>
          <p:nvPr/>
        </p:nvSpPr>
        <p:spPr>
          <a:xfrm>
            <a:off x="7092734" y="3831503"/>
            <a:ext cx="1447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VOICEMAIL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EMAIL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05798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" y="0"/>
            <a:ext cx="912147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8967"/>
            <a:ext cx="1307670" cy="1138026"/>
          </a:xfrm>
          <a:prstGeom prst="rect">
            <a:avLst/>
          </a:prstGeom>
        </p:spPr>
      </p:pic>
      <p:sp>
        <p:nvSpPr>
          <p:cNvPr id="15" name="Title 4"/>
          <p:cNvSpPr txBox="1">
            <a:spLocks/>
          </p:cNvSpPr>
          <p:nvPr/>
        </p:nvSpPr>
        <p:spPr>
          <a:xfrm>
            <a:off x="1905000" y="765719"/>
            <a:ext cx="3246582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PRESENCE AND CHAT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531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2" r="3218"/>
          <a:stretch/>
        </p:blipFill>
        <p:spPr>
          <a:xfrm>
            <a:off x="11262" y="1378634"/>
            <a:ext cx="8274610" cy="51359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1307669" cy="1139793"/>
          </a:xfrm>
          <a:prstGeom prst="rect">
            <a:avLst/>
          </a:prstGeom>
        </p:spPr>
      </p:pic>
      <p:sp>
        <p:nvSpPr>
          <p:cNvPr id="19" name="Title 4"/>
          <p:cNvSpPr txBox="1">
            <a:spLocks/>
          </p:cNvSpPr>
          <p:nvPr/>
        </p:nvSpPr>
        <p:spPr>
          <a:xfrm>
            <a:off x="1905000" y="765719"/>
            <a:ext cx="3246582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VOICEMAIL TO EMAIL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536071" y="4419600"/>
            <a:ext cx="1828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BRANCH OFFICE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Calling JOHN. Ext 501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6819900" y="5943600"/>
            <a:ext cx="1447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JOHN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5029200" y="6172200"/>
            <a:ext cx="1828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HEAD OFFICE</a:t>
            </a:r>
          </a:p>
        </p:txBody>
      </p:sp>
      <p:sp>
        <p:nvSpPr>
          <p:cNvPr id="24" name="Title 4"/>
          <p:cNvSpPr txBox="1">
            <a:spLocks/>
          </p:cNvSpPr>
          <p:nvPr/>
        </p:nvSpPr>
        <p:spPr>
          <a:xfrm>
            <a:off x="1764869" y="6172200"/>
            <a:ext cx="1828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MAIL SERVER</a:t>
            </a:r>
          </a:p>
        </p:txBody>
      </p:sp>
      <p:sp>
        <p:nvSpPr>
          <p:cNvPr id="25" name="Title 4"/>
          <p:cNvSpPr txBox="1">
            <a:spLocks/>
          </p:cNvSpPr>
          <p:nvPr/>
        </p:nvSpPr>
        <p:spPr>
          <a:xfrm>
            <a:off x="4100079" y="3567545"/>
            <a:ext cx="1858241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MATRIX ETERNITY NX</a:t>
            </a:r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3124200" y="4648200"/>
            <a:ext cx="1447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SMTP Client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7" name="Title 4"/>
          <p:cNvSpPr txBox="1">
            <a:spLocks/>
          </p:cNvSpPr>
          <p:nvPr/>
        </p:nvSpPr>
        <p:spPr>
          <a:xfrm>
            <a:off x="5744441" y="4724400"/>
            <a:ext cx="7239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Ext 501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629400" y="51816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68341" y="3657600"/>
            <a:ext cx="1532659" cy="15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4"/>
          <p:cNvSpPr txBox="1">
            <a:spLocks/>
          </p:cNvSpPr>
          <p:nvPr/>
        </p:nvSpPr>
        <p:spPr>
          <a:xfrm>
            <a:off x="7391400" y="4191000"/>
            <a:ext cx="1447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john@abc.com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3" name="Title 4"/>
          <p:cNvSpPr txBox="1">
            <a:spLocks/>
          </p:cNvSpPr>
          <p:nvPr/>
        </p:nvSpPr>
        <p:spPr>
          <a:xfrm>
            <a:off x="5744441" y="1967345"/>
            <a:ext cx="1447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New message in Mailbox received on 5</a:t>
            </a:r>
            <a:r>
              <a:rPr kumimoji="0" lang="en-US" sz="105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</a:t>
            </a: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May, 16 at 2:00PM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Message: </a:t>
            </a: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XXX.wav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89991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60734"/>
            <a:ext cx="1307670" cy="1138026"/>
          </a:xfrm>
          <a:prstGeom prst="rect">
            <a:avLst/>
          </a:prstGeom>
        </p:spPr>
      </p:pic>
      <p:sp>
        <p:nvSpPr>
          <p:cNvPr id="15" name="Title 4"/>
          <p:cNvSpPr txBox="1">
            <a:spLocks/>
          </p:cNvSpPr>
          <p:nvPr/>
        </p:nvSpPr>
        <p:spPr>
          <a:xfrm>
            <a:off x="1905000" y="765719"/>
            <a:ext cx="3246582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CONFERENCING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18" y="2396214"/>
            <a:ext cx="1127760" cy="9814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80" y="2416813"/>
            <a:ext cx="1127760" cy="9814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02" y="2424136"/>
            <a:ext cx="1127760" cy="9814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495800"/>
            <a:ext cx="1127760" cy="9814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455695"/>
            <a:ext cx="1127760" cy="9829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20" y="2460778"/>
            <a:ext cx="1127760" cy="9829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043" y="4495800"/>
            <a:ext cx="1127760" cy="981456"/>
          </a:xfrm>
          <a:prstGeom prst="rect">
            <a:avLst/>
          </a:prstGeom>
        </p:spPr>
      </p:pic>
      <p:sp>
        <p:nvSpPr>
          <p:cNvPr id="21" name="Title 4"/>
          <p:cNvSpPr txBox="1">
            <a:spLocks/>
          </p:cNvSpPr>
          <p:nvPr/>
        </p:nvSpPr>
        <p:spPr>
          <a:xfrm>
            <a:off x="640080" y="3444775"/>
            <a:ext cx="1828800" cy="593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62 Participants Audio Conference</a:t>
            </a:r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2441632" y="3377669"/>
            <a:ext cx="1828800" cy="593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Crystal Clear Voice</a:t>
            </a: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4270432" y="3444775"/>
            <a:ext cx="1828800" cy="593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External and Internal Participant</a:t>
            </a:r>
          </a:p>
        </p:txBody>
      </p:sp>
      <p:sp>
        <p:nvSpPr>
          <p:cNvPr id="24" name="Title 4"/>
          <p:cNvSpPr txBox="1">
            <a:spLocks/>
          </p:cNvSpPr>
          <p:nvPr/>
        </p:nvSpPr>
        <p:spPr>
          <a:xfrm>
            <a:off x="6172200" y="3444775"/>
            <a:ext cx="1828800" cy="593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Multiple Conference Group</a:t>
            </a:r>
          </a:p>
        </p:txBody>
      </p:sp>
      <p:sp>
        <p:nvSpPr>
          <p:cNvPr id="25" name="Title 4"/>
          <p:cNvSpPr txBox="1">
            <a:spLocks/>
          </p:cNvSpPr>
          <p:nvPr/>
        </p:nvSpPr>
        <p:spPr>
          <a:xfrm>
            <a:off x="5287818" y="5477256"/>
            <a:ext cx="1828800" cy="593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Conference Dial-in</a:t>
            </a:r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3307080" y="5477256"/>
            <a:ext cx="1828800" cy="593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21-Participants in Single Conference </a:t>
            </a:r>
          </a:p>
        </p:txBody>
      </p:sp>
      <p:sp>
        <p:nvSpPr>
          <p:cNvPr id="27" name="Title 4"/>
          <p:cNvSpPr txBox="1">
            <a:spLocks/>
          </p:cNvSpPr>
          <p:nvPr/>
        </p:nvSpPr>
        <p:spPr>
          <a:xfrm>
            <a:off x="1371600" y="5477256"/>
            <a:ext cx="1828800" cy="593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3-Party Conference of 20 Groups</a:t>
            </a:r>
          </a:p>
        </p:txBody>
      </p:sp>
    </p:spTree>
    <p:extLst>
      <p:ext uri="{BB962C8B-B14F-4D97-AF65-F5344CB8AC3E}">
        <p14:creationId xmlns:p14="http://schemas.microsoft.com/office/powerpoint/2010/main" val="266380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8967"/>
            <a:ext cx="1307669" cy="1139793"/>
          </a:xfrm>
          <a:prstGeom prst="rect">
            <a:avLst/>
          </a:prstGeom>
        </p:spPr>
      </p:pic>
      <p:sp>
        <p:nvSpPr>
          <p:cNvPr id="15" name="Title 4"/>
          <p:cNvSpPr txBox="1">
            <a:spLocks/>
          </p:cNvSpPr>
          <p:nvPr/>
        </p:nvSpPr>
        <p:spPr>
          <a:xfrm>
            <a:off x="1905000" y="765719"/>
            <a:ext cx="3246582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TELEPHONY FEATURES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95600"/>
            <a:ext cx="1592160" cy="1387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895599"/>
            <a:ext cx="1592160" cy="1387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895600"/>
            <a:ext cx="1592160" cy="1387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22019"/>
            <a:ext cx="1592160" cy="1387761"/>
          </a:xfrm>
          <a:prstGeom prst="rect">
            <a:avLst/>
          </a:prstGeom>
        </p:spPr>
      </p:pic>
      <p:sp>
        <p:nvSpPr>
          <p:cNvPr id="12" name="Title 4"/>
          <p:cNvSpPr txBox="1">
            <a:spLocks/>
          </p:cNvSpPr>
          <p:nvPr/>
        </p:nvSpPr>
        <p:spPr>
          <a:xfrm>
            <a:off x="2613891" y="4309780"/>
            <a:ext cx="1828800" cy="593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Comprehensive Call Handling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4606080" y="4309779"/>
            <a:ext cx="1828800" cy="593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Drag and Drop Conference</a:t>
            </a: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6739680" y="4309779"/>
            <a:ext cx="1828800" cy="593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One Touch Access</a:t>
            </a: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491280" y="4323635"/>
            <a:ext cx="1828800" cy="593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Global Directory Integration</a:t>
            </a:r>
          </a:p>
        </p:txBody>
      </p:sp>
    </p:spTree>
    <p:extLst>
      <p:ext uri="{BB962C8B-B14F-4D97-AF65-F5344CB8AC3E}">
        <p14:creationId xmlns:p14="http://schemas.microsoft.com/office/powerpoint/2010/main" val="790067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" y="0"/>
            <a:ext cx="9123891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0201" y="3050309"/>
            <a:ext cx="121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800" dirty="0"/>
              <a:t>ETERNITY</a:t>
            </a:r>
          </a:p>
          <a:p>
            <a:pPr lvl="0" algn="ctr"/>
            <a:r>
              <a:rPr lang="en-US" sz="1800" dirty="0"/>
              <a:t>NX</a:t>
            </a:r>
          </a:p>
          <a:p>
            <a:pPr lvl="0" algn="ctr"/>
            <a:r>
              <a:rPr lang="en-US" sz="1800" dirty="0"/>
              <a:t>Platform - Hardware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33800" y="3048000"/>
            <a:ext cx="121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800" dirty="0"/>
              <a:t>SARVAM UCS </a:t>
            </a:r>
          </a:p>
          <a:p>
            <a:pPr lvl="0" algn="ctr"/>
            <a:r>
              <a:rPr lang="en-US" sz="1800" dirty="0"/>
              <a:t>Server – Software License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48400" y="3276600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800" b="1" dirty="0">
                <a:solidFill>
                  <a:schemeClr val="bg1"/>
                </a:solidFill>
              </a:rPr>
              <a:t>SARVAM UC SOLUTION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790699" y="381000"/>
            <a:ext cx="5562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prstClr val="black"/>
                </a:solidFill>
              </a:rPr>
              <a:t>SARVAM UCS ARCHITECTURE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83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2751855206"/>
              </p:ext>
            </p:extLst>
          </p:nvPr>
        </p:nvGraphicFramePr>
        <p:xfrm>
          <a:off x="1139482" y="1069144"/>
          <a:ext cx="6991643" cy="4811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780802" y="5628238"/>
            <a:ext cx="2350323" cy="252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SIP Users are add-on to Analog Users</a:t>
            </a:r>
          </a:p>
        </p:txBody>
      </p:sp>
    </p:spTree>
    <p:extLst>
      <p:ext uri="{BB962C8B-B14F-4D97-AF65-F5344CB8AC3E}">
        <p14:creationId xmlns:p14="http://schemas.microsoft.com/office/powerpoint/2010/main" val="54652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5154" y="427232"/>
            <a:ext cx="6477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prstClr val="black"/>
                </a:solidFill>
                <a:latin typeface="+mn-lt"/>
              </a:rPr>
              <a:t>MULTI-LOCATION COLLABORATION</a:t>
            </a:r>
            <a:endParaRPr lang="en-US" sz="24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9" name="Multi-location Collaboration Solu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54" y="1265432"/>
            <a:ext cx="8418341" cy="473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2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" y="0"/>
            <a:ext cx="9124688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715000" y="4572000"/>
            <a:ext cx="3418536" cy="838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865558" y="4743450"/>
            <a:ext cx="3117419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/>
              <a:t>THANK YOU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8570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" y="0"/>
            <a:ext cx="9121478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5006975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For further information please contact: </a:t>
            </a:r>
            <a:br>
              <a:rPr lang="en-US" sz="2400" dirty="0"/>
            </a:br>
            <a:r>
              <a:rPr lang="en-US" sz="2400" dirty="0">
                <a:hlinkClick r:id="rId4"/>
              </a:rPr>
              <a:t>Telecom@MatrixComSec.com</a:t>
            </a:r>
            <a:r>
              <a:rPr lang="en-US" sz="2400" dirty="0"/>
              <a:t>  </a:t>
            </a:r>
            <a:br>
              <a:rPr lang="en-US" sz="2400" dirty="0"/>
            </a:br>
            <a:r>
              <a:rPr lang="en-US" sz="2400" dirty="0"/>
              <a:t>+919662544402</a:t>
            </a:r>
          </a:p>
        </p:txBody>
      </p:sp>
    </p:spTree>
    <p:extLst>
      <p:ext uri="{BB962C8B-B14F-4D97-AF65-F5344CB8AC3E}">
        <p14:creationId xmlns:p14="http://schemas.microsoft.com/office/powerpoint/2010/main" val="357696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" y="0"/>
            <a:ext cx="9123072" cy="685800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990600" y="4765962"/>
            <a:ext cx="10668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700" b="1" dirty="0">
                <a:solidFill>
                  <a:schemeClr val="bg1"/>
                </a:solidFill>
                <a:latin typeface="Arial Narrow" panose="020B0606020202030204" pitchFamily="34" charset="0"/>
              </a:rPr>
              <a:t>MOBILITY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905000" y="2955637"/>
            <a:ext cx="17526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700" b="1" dirty="0">
                <a:solidFill>
                  <a:schemeClr val="bg1"/>
                </a:solidFill>
                <a:latin typeface="Arial Narrow" panose="020B0606020202030204" pitchFamily="34" charset="0"/>
              </a:rPr>
              <a:t>COLLABORATION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867400" y="3184237"/>
            <a:ext cx="9906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>
                <a:solidFill>
                  <a:schemeClr val="bg1"/>
                </a:solidFill>
                <a:latin typeface="Arial Narrow" panose="020B0606020202030204" pitchFamily="34" charset="0"/>
              </a:rPr>
              <a:t>BYOD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947391" y="2498437"/>
            <a:ext cx="129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>
                <a:solidFill>
                  <a:schemeClr val="bg1"/>
                </a:solidFill>
                <a:latin typeface="Arial Narrow" panose="020B0606020202030204" pitchFamily="34" charset="0"/>
              </a:rPr>
              <a:t>UNIFIED NETWORKS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047345" y="4537362"/>
            <a:ext cx="129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>
                <a:solidFill>
                  <a:schemeClr val="bg1"/>
                </a:solidFill>
                <a:latin typeface="Arial Narrow" panose="020B0606020202030204" pitchFamily="34" charset="0"/>
              </a:rPr>
              <a:t>UNIFIED MESSAGING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409950" y="4558145"/>
            <a:ext cx="23241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SARVAM UCS</a:t>
            </a:r>
          </a:p>
        </p:txBody>
      </p:sp>
    </p:spTree>
    <p:extLst>
      <p:ext uri="{BB962C8B-B14F-4D97-AF65-F5344CB8AC3E}">
        <p14:creationId xmlns:p14="http://schemas.microsoft.com/office/powerpoint/2010/main" val="39810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" y="0"/>
            <a:ext cx="9123072" cy="68580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3886200" y="3352800"/>
            <a:ext cx="1325079" cy="375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solidFill>
                  <a:schemeClr val="bg1"/>
                </a:solidFill>
                <a:latin typeface="Arial Narrow" panose="020B0606020202030204" pitchFamily="34" charset="0"/>
              </a:rPr>
              <a:t>UNIFIED NETWORKS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740085" y="3429000"/>
            <a:ext cx="1506513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SARVAM UCS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28600" y="1981200"/>
            <a:ext cx="23622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800" b="1" i="1" dirty="0">
                <a:solidFill>
                  <a:srgbClr val="0070C0"/>
                </a:solidFill>
              </a:rPr>
              <a:t>MOBILITY</a:t>
            </a:r>
            <a:br>
              <a:rPr lang="en-US" sz="1600" b="1" i="1" dirty="0"/>
            </a:br>
            <a:r>
              <a:rPr lang="en-US" sz="1300" b="1" i="1" dirty="0"/>
              <a:t>- </a:t>
            </a:r>
            <a:r>
              <a:rPr lang="en-US" sz="1300" i="1" dirty="0"/>
              <a:t>Application for Android</a:t>
            </a:r>
            <a:br>
              <a:rPr lang="en-US" sz="1300" i="1" dirty="0"/>
            </a:br>
            <a:r>
              <a:rPr lang="en-US" sz="1300" i="1" dirty="0"/>
              <a:t>  and iOS Smartphones</a:t>
            </a:r>
            <a:br>
              <a:rPr lang="en-US" sz="1300" i="1" dirty="0"/>
            </a:br>
            <a:r>
              <a:rPr lang="en-US" sz="1300" b="1" i="1" dirty="0"/>
              <a:t>-</a:t>
            </a:r>
            <a:r>
              <a:rPr lang="en-US" sz="1300" i="1" dirty="0"/>
              <a:t> Application for Windows PC</a:t>
            </a:r>
            <a:br>
              <a:rPr lang="en-US" sz="1300" i="1" dirty="0"/>
            </a:br>
            <a:r>
              <a:rPr lang="en-US" sz="1300" b="1" i="1" dirty="0"/>
              <a:t>- </a:t>
            </a:r>
            <a:r>
              <a:rPr lang="en-US" sz="1300" i="1" dirty="0"/>
              <a:t>One Number Reach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3733800" y="304800"/>
            <a:ext cx="236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800" b="1" i="1" dirty="0">
                <a:solidFill>
                  <a:srgbClr val="0070C0"/>
                </a:solidFill>
              </a:rPr>
              <a:t>UNIFIED NETWORKS</a:t>
            </a:r>
            <a:br>
              <a:rPr lang="en-US" sz="1600" b="1" i="1" dirty="0">
                <a:solidFill>
                  <a:srgbClr val="0070C0"/>
                </a:solidFill>
              </a:rPr>
            </a:br>
            <a:r>
              <a:rPr lang="en-US" sz="1300" b="1" i="1" dirty="0"/>
              <a:t>- </a:t>
            </a:r>
            <a:r>
              <a:rPr kumimoji="0" lang="en-US" sz="1300" b="0" i="1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</a:rPr>
              <a:t>VOIP (SIP)</a:t>
            </a:r>
          </a:p>
          <a:p>
            <a:pPr algn="l" fontAlgn="base">
              <a:spcAft>
                <a:spcPct val="0"/>
              </a:spcAft>
            </a:pPr>
            <a:r>
              <a:rPr lang="en-US" sz="1300" b="1" i="1" baseline="0" dirty="0">
                <a:latin typeface="Calibri" panose="020F0502020204030204" pitchFamily="34" charset="0"/>
              </a:rPr>
              <a:t>- </a:t>
            </a:r>
            <a:r>
              <a:rPr lang="en-US" sz="1300" i="1" baseline="0" dirty="0">
                <a:latin typeface="Calibri" panose="020F0502020204030204" pitchFamily="34" charset="0"/>
              </a:rPr>
              <a:t>GSM/3G</a:t>
            </a:r>
            <a:r>
              <a:rPr lang="en-US" sz="1300" i="1" dirty="0">
                <a:latin typeface="Calibri" panose="020F0502020204030204" pitchFamily="34" charset="0"/>
              </a:rPr>
              <a:t> (Voice/SMS)</a:t>
            </a:r>
          </a:p>
          <a:p>
            <a:pPr algn="l" fontAlgn="base">
              <a:spcAft>
                <a:spcPct val="0"/>
              </a:spcAft>
            </a:pPr>
            <a:r>
              <a:rPr lang="en-US" sz="1300" b="1" i="1" dirty="0">
                <a:latin typeface="Calibri" panose="020F0502020204030204" pitchFamily="34" charset="0"/>
              </a:rPr>
              <a:t>- </a:t>
            </a:r>
            <a:r>
              <a:rPr lang="en-US" sz="1300" i="1" dirty="0">
                <a:latin typeface="Calibri" panose="020F0502020204030204" pitchFamily="34" charset="0"/>
              </a:rPr>
              <a:t>ISDN T1E1 PRI</a:t>
            </a:r>
          </a:p>
          <a:p>
            <a:pPr algn="l" fontAlgn="base">
              <a:spcAft>
                <a:spcPct val="0"/>
              </a:spcAft>
            </a:pPr>
            <a:r>
              <a:rPr lang="en-US" sz="1300" b="1" i="1" baseline="0" dirty="0">
                <a:latin typeface="Calibri" panose="020F0502020204030204" pitchFamily="34" charset="0"/>
              </a:rPr>
              <a:t>- </a:t>
            </a:r>
            <a:r>
              <a:rPr lang="en-US" sz="1300" i="1" baseline="0" dirty="0">
                <a:latin typeface="Calibri" panose="020F0502020204030204" pitchFamily="34" charset="0"/>
              </a:rPr>
              <a:t>PSTN/CO/FXO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6858000" y="2209800"/>
            <a:ext cx="2057400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600" b="1" i="1" dirty="0">
                <a:solidFill>
                  <a:srgbClr val="0070C0"/>
                </a:solidFill>
              </a:rPr>
              <a:t>BYOD</a:t>
            </a:r>
          </a:p>
          <a:p>
            <a:pPr algn="l" fontAlgn="base">
              <a:spcAft>
                <a:spcPct val="0"/>
              </a:spcAft>
            </a:pPr>
            <a:r>
              <a:rPr lang="en-US" sz="1200" b="1" i="1" dirty="0"/>
              <a:t>- </a:t>
            </a:r>
            <a:r>
              <a:rPr lang="en-US" sz="1200" i="1" dirty="0">
                <a:latin typeface="Calibri" panose="020F0502020204030204" pitchFamily="34" charset="0"/>
              </a:rPr>
              <a:t>Android Smartphone/Tablet</a:t>
            </a:r>
          </a:p>
          <a:p>
            <a:pPr algn="l" fontAlgn="base">
              <a:spcAft>
                <a:spcPct val="0"/>
              </a:spcAft>
            </a:pPr>
            <a:r>
              <a:rPr lang="en-US" sz="1200" i="1" dirty="0">
                <a:latin typeface="Calibri" panose="020F0502020204030204" pitchFamily="34" charset="0"/>
              </a:rPr>
              <a:t>- </a:t>
            </a:r>
            <a:r>
              <a:rPr kumimoji="0" lang="en-US" sz="1200" b="0" i="1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</a:rPr>
              <a:t>iOS Smartphone/Tablet</a:t>
            </a:r>
          </a:p>
          <a:p>
            <a:pPr algn="l" fontAlgn="base">
              <a:spcAft>
                <a:spcPct val="0"/>
              </a:spcAft>
            </a:pPr>
            <a:r>
              <a:rPr lang="en-US" sz="1200" i="1" baseline="0" dirty="0">
                <a:latin typeface="Calibri" panose="020F0502020204030204" pitchFamily="34" charset="0"/>
              </a:rPr>
              <a:t>- Windows</a:t>
            </a:r>
            <a:r>
              <a:rPr lang="en-US" sz="1200" i="1" dirty="0">
                <a:latin typeface="Calibri" panose="020F0502020204030204" pitchFamily="34" charset="0"/>
              </a:rPr>
              <a:t> PC</a:t>
            </a:r>
          </a:p>
          <a:p>
            <a:pPr algn="l" fontAlgn="base">
              <a:spcAft>
                <a:spcPct val="0"/>
              </a:spcAft>
            </a:pPr>
            <a:r>
              <a:rPr lang="en-US" sz="1200" i="1" dirty="0">
                <a:latin typeface="Calibri" panose="020F0502020204030204" pitchFamily="34" charset="0"/>
              </a:rPr>
              <a:t>- SIP Video Phone</a:t>
            </a:r>
          </a:p>
          <a:p>
            <a:pPr algn="l" fontAlgn="base">
              <a:spcAft>
                <a:spcPct val="0"/>
              </a:spcAft>
            </a:pPr>
            <a:r>
              <a:rPr lang="en-US" sz="1200" i="1" dirty="0">
                <a:latin typeface="Calibri" panose="020F0502020204030204" pitchFamily="34" charset="0"/>
              </a:rPr>
              <a:t>- SIP Phone</a:t>
            </a:r>
          </a:p>
          <a:p>
            <a:pPr algn="l" fontAlgn="base">
              <a:spcAft>
                <a:spcPct val="0"/>
              </a:spcAft>
            </a:pPr>
            <a:r>
              <a:rPr lang="en-US" sz="1200" i="1" dirty="0">
                <a:latin typeface="Calibri" panose="020F0502020204030204" pitchFamily="34" charset="0"/>
              </a:rPr>
              <a:t>- Analog Phone</a:t>
            </a:r>
          </a:p>
          <a:p>
            <a:pPr algn="l" fontAlgn="base">
              <a:spcAft>
                <a:spcPct val="0"/>
              </a:spcAft>
            </a:pPr>
            <a:br>
              <a:rPr lang="en-US" sz="1200" dirty="0"/>
            </a:br>
            <a:endParaRPr lang="en-US" sz="1200" dirty="0"/>
          </a:p>
        </p:txBody>
      </p:sp>
      <p:sp>
        <p:nvSpPr>
          <p:cNvPr id="18" name="Title 4"/>
          <p:cNvSpPr txBox="1">
            <a:spLocks/>
          </p:cNvSpPr>
          <p:nvPr/>
        </p:nvSpPr>
        <p:spPr>
          <a:xfrm>
            <a:off x="6624687" y="4642701"/>
            <a:ext cx="2057400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600" b="1" i="1" dirty="0">
                <a:solidFill>
                  <a:srgbClr val="0070C0"/>
                </a:solidFill>
              </a:rPr>
              <a:t>UNIFIED MESSAGING</a:t>
            </a:r>
          </a:p>
          <a:p>
            <a:pPr algn="l" fontAlgn="base">
              <a:spcAft>
                <a:spcPct val="0"/>
              </a:spcAft>
            </a:pPr>
            <a:r>
              <a:rPr lang="en-US" sz="1200" b="1" i="1" dirty="0"/>
              <a:t>- </a:t>
            </a:r>
            <a:r>
              <a:rPr lang="en-US" sz="1200" i="1" dirty="0">
                <a:latin typeface="Calibri" panose="020F0502020204030204" pitchFamily="34" charset="0"/>
              </a:rPr>
              <a:t>SMS to Email</a:t>
            </a:r>
          </a:p>
          <a:p>
            <a:pPr algn="l" fontAlgn="base">
              <a:spcAft>
                <a:spcPct val="0"/>
              </a:spcAft>
            </a:pPr>
            <a:r>
              <a:rPr lang="en-US" sz="1200" i="1" dirty="0">
                <a:latin typeface="Calibri" panose="020F0502020204030204" pitchFamily="34" charset="0"/>
              </a:rPr>
              <a:t>- Email to SMS</a:t>
            </a:r>
          </a:p>
          <a:p>
            <a:pPr algn="l" fontAlgn="base">
              <a:spcAft>
                <a:spcPct val="0"/>
              </a:spcAft>
            </a:pPr>
            <a:r>
              <a:rPr lang="en-US" sz="1200" i="1" dirty="0">
                <a:latin typeface="Calibri" panose="020F0502020204030204" pitchFamily="34" charset="0"/>
              </a:rPr>
              <a:t>- Voice Mail to Email</a:t>
            </a:r>
          </a:p>
          <a:p>
            <a:pPr algn="l" fontAlgn="base">
              <a:spcAft>
                <a:spcPct val="0"/>
              </a:spcAft>
            </a:pPr>
            <a:r>
              <a:rPr lang="en-US" sz="1200" i="1" dirty="0">
                <a:latin typeface="Calibri" panose="020F0502020204030204" pitchFamily="34" charset="0"/>
              </a:rPr>
              <a:t>- SMS over GSM  SIMs </a:t>
            </a:r>
          </a:p>
          <a:p>
            <a:pPr algn="l" fontAlgn="base">
              <a:spcAft>
                <a:spcPct val="0"/>
              </a:spcAft>
            </a:pPr>
            <a:br>
              <a:rPr lang="en-US" sz="1200" dirty="0"/>
            </a:br>
            <a:endParaRPr lang="en-US" sz="1200" dirty="0"/>
          </a:p>
        </p:txBody>
      </p:sp>
      <p:sp>
        <p:nvSpPr>
          <p:cNvPr id="19" name="Title 4"/>
          <p:cNvSpPr txBox="1">
            <a:spLocks/>
          </p:cNvSpPr>
          <p:nvPr/>
        </p:nvSpPr>
        <p:spPr>
          <a:xfrm>
            <a:off x="762000" y="4947501"/>
            <a:ext cx="23622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800" b="1" i="1" dirty="0">
                <a:solidFill>
                  <a:srgbClr val="0070C0"/>
                </a:solidFill>
              </a:rPr>
              <a:t>COLLABORATION</a:t>
            </a:r>
            <a:br>
              <a:rPr lang="en-US" sz="1600" b="1" i="1" dirty="0"/>
            </a:br>
            <a:r>
              <a:rPr lang="en-US" sz="1600" b="1" i="1" dirty="0"/>
              <a:t>- </a:t>
            </a:r>
            <a:r>
              <a:rPr lang="en-US" sz="1300" i="1" dirty="0">
                <a:latin typeface="Calibri" panose="020F0502020204030204" pitchFamily="34" charset="0"/>
              </a:rPr>
              <a:t>Presence and Chat</a:t>
            </a:r>
          </a:p>
          <a:p>
            <a:pPr algn="l" fontAlgn="base">
              <a:spcAft>
                <a:spcPct val="0"/>
              </a:spcAft>
            </a:pPr>
            <a:r>
              <a:rPr lang="en-US" sz="1300" i="1" dirty="0">
                <a:latin typeface="Calibri" panose="020F0502020204030204" pitchFamily="34" charset="0"/>
              </a:rPr>
              <a:t>- Audio Conferencing</a:t>
            </a:r>
          </a:p>
          <a:p>
            <a:pPr algn="l" fontAlgn="base">
              <a:spcAft>
                <a:spcPct val="0"/>
              </a:spcAft>
            </a:pPr>
            <a:r>
              <a:rPr lang="en-US" sz="1300" i="1" dirty="0">
                <a:latin typeface="Calibri" panose="020F0502020204030204" pitchFamily="34" charset="0"/>
              </a:rPr>
              <a:t>- Video Calling</a:t>
            </a:r>
          </a:p>
          <a:p>
            <a:pPr algn="l" fontAlgn="base">
              <a:spcAft>
                <a:spcPct val="0"/>
              </a:spcAft>
            </a:pPr>
            <a:r>
              <a:rPr lang="en-US" sz="1300" i="1" dirty="0">
                <a:latin typeface="Calibri" panose="020F0502020204030204" pitchFamily="34" charset="0"/>
              </a:rPr>
              <a:t>- Corporate Directory Integration</a:t>
            </a:r>
          </a:p>
          <a:p>
            <a:pPr algn="l" fontAlgn="base">
              <a:spcAft>
                <a:spcPct val="0"/>
              </a:spcAft>
            </a:pPr>
            <a:r>
              <a:rPr lang="en-US" sz="1300" i="1" dirty="0">
                <a:latin typeface="Calibri" panose="020F0502020204030204" pitchFamily="34" charset="0"/>
              </a:rPr>
              <a:t>- Voice Mail System</a:t>
            </a:r>
          </a:p>
        </p:txBody>
      </p:sp>
    </p:spTree>
    <p:extLst>
      <p:ext uri="{BB962C8B-B14F-4D97-AF65-F5344CB8AC3E}">
        <p14:creationId xmlns:p14="http://schemas.microsoft.com/office/powerpoint/2010/main" val="404457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4"/>
          <p:cNvSpPr txBox="1">
            <a:spLocks/>
          </p:cNvSpPr>
          <p:nvPr/>
        </p:nvSpPr>
        <p:spPr>
          <a:xfrm>
            <a:off x="1662918" y="5131388"/>
            <a:ext cx="1600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Video</a:t>
            </a:r>
          </a:p>
          <a:p>
            <a:pPr algn="l"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Calling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1804" y="462174"/>
            <a:ext cx="4167739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>
                <a:solidFill>
                  <a:prstClr val="black"/>
                </a:solidFill>
                <a:latin typeface="+mn-lt"/>
              </a:rPr>
              <a:t>KEY DIFFERENTIATORS</a:t>
            </a:r>
            <a:endParaRPr lang="en-US" dirty="0">
              <a:latin typeface="+mn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99" y="4117508"/>
            <a:ext cx="1118920" cy="9737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133600"/>
            <a:ext cx="1118920" cy="9737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164" y="2091569"/>
            <a:ext cx="1118920" cy="9737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28" y="2087072"/>
            <a:ext cx="1118920" cy="9737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464" y="2075527"/>
            <a:ext cx="1118920" cy="9737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588" y="4114316"/>
            <a:ext cx="1118164" cy="9730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20" y="4114317"/>
            <a:ext cx="1118164" cy="9730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68" y="4100461"/>
            <a:ext cx="1118164" cy="973007"/>
          </a:xfrm>
          <a:prstGeom prst="rect">
            <a:avLst/>
          </a:prstGeom>
        </p:spPr>
      </p:pic>
      <p:sp>
        <p:nvSpPr>
          <p:cNvPr id="31" name="Title 4"/>
          <p:cNvSpPr txBox="1">
            <a:spLocks/>
          </p:cNvSpPr>
          <p:nvPr/>
        </p:nvSpPr>
        <p:spPr>
          <a:xfrm>
            <a:off x="6343301" y="3078065"/>
            <a:ext cx="1422171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Conferencing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Title 4"/>
          <p:cNvSpPr txBox="1">
            <a:spLocks/>
          </p:cNvSpPr>
          <p:nvPr/>
        </p:nvSpPr>
        <p:spPr>
          <a:xfrm>
            <a:off x="4902429" y="3091049"/>
            <a:ext cx="1422171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Unified Messaging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itle 4"/>
          <p:cNvSpPr txBox="1">
            <a:spLocks/>
          </p:cNvSpPr>
          <p:nvPr/>
        </p:nvSpPr>
        <p:spPr>
          <a:xfrm>
            <a:off x="1806929" y="3060835"/>
            <a:ext cx="1422171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Presence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Title 4"/>
          <p:cNvSpPr txBox="1">
            <a:spLocks/>
          </p:cNvSpPr>
          <p:nvPr/>
        </p:nvSpPr>
        <p:spPr>
          <a:xfrm>
            <a:off x="3346864" y="3060835"/>
            <a:ext cx="1422171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IM / Chat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Title 4"/>
          <p:cNvSpPr txBox="1">
            <a:spLocks/>
          </p:cNvSpPr>
          <p:nvPr/>
        </p:nvSpPr>
        <p:spPr>
          <a:xfrm>
            <a:off x="3296963" y="5049768"/>
            <a:ext cx="1732580" cy="7522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Collaboration</a:t>
            </a:r>
          </a:p>
          <a:p>
            <a:pPr algn="l"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Client – VARTA WIN200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Title 4"/>
          <p:cNvSpPr txBox="1">
            <a:spLocks/>
          </p:cNvSpPr>
          <p:nvPr/>
        </p:nvSpPr>
        <p:spPr>
          <a:xfrm>
            <a:off x="4916168" y="5152471"/>
            <a:ext cx="1422171" cy="583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Mobile</a:t>
            </a:r>
          </a:p>
          <a:p>
            <a:pPr algn="l"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Client – VARTA ADR/AMP100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Title 4"/>
          <p:cNvSpPr txBox="1">
            <a:spLocks/>
          </p:cNvSpPr>
          <p:nvPr/>
        </p:nvSpPr>
        <p:spPr>
          <a:xfrm>
            <a:off x="6419386" y="5087325"/>
            <a:ext cx="1422171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Application</a:t>
            </a:r>
          </a:p>
          <a:p>
            <a:pPr algn="l" fontAlgn="base">
              <a:spcAft>
                <a:spcPct val="0"/>
              </a:spcAft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Integration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8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4800"/>
            <a:ext cx="4167739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>
                <a:solidFill>
                  <a:prstClr val="black"/>
                </a:solidFill>
                <a:latin typeface="+mn-lt"/>
              </a:rPr>
              <a:t>SOLUTION OVERVIEW</a:t>
            </a:r>
            <a:endParaRPr lang="en-US" dirty="0">
              <a:latin typeface="+mn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417867"/>
              </p:ext>
            </p:extLst>
          </p:nvPr>
        </p:nvGraphicFramePr>
        <p:xfrm>
          <a:off x="609600" y="1905000"/>
          <a:ext cx="7772400" cy="40690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772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TELEPHONY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SIP</a:t>
                      </a:r>
                      <a:r>
                        <a:rPr lang="en-US" sz="16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Trunks</a:t>
                      </a:r>
                      <a:endParaRPr lang="en-US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T1E1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ISDN PRI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GSM SIMs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POTS (CO)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ENDPOINTS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UC CLIENTS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IP SUBSCRIBER	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Key Phones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Analog Phones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APPLICATIONS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Android/iOS/Windows PC UC Client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Voice Mail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SMS Gateway SMS to Email Email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 to SMS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Hospitality Module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INTEROP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ITSPs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 (VOIP Carriers)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PMS/CAS Integration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Third-Party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 SIP Devices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Call Center Solutions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MANAGEMENT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Web based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 GUI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Remote Support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SNMP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Class of Services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261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2" b="5641"/>
          <a:stretch/>
        </p:blipFill>
        <p:spPr>
          <a:xfrm>
            <a:off x="9656" y="1322363"/>
            <a:ext cx="9124688" cy="5148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85799" y="499748"/>
            <a:ext cx="6781799" cy="685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+mn-lt"/>
              </a:rPr>
              <a:t>SARVAM UC Solution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53000" y="4724400"/>
            <a:ext cx="1143000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IP Phone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05200" y="2819400"/>
            <a:ext cx="571500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PC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900218" y="4366490"/>
            <a:ext cx="838200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Tablet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05400" y="3257550"/>
            <a:ext cx="1295400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Smartphone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755062" y="1934066"/>
            <a:ext cx="990600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Conference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477000" y="3352800"/>
            <a:ext cx="990600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Chat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172200" y="5334000"/>
            <a:ext cx="1290687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Unified Clients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806125" y="5791200"/>
            <a:ext cx="823275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Presence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806661" y="5791200"/>
            <a:ext cx="1070139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Email to SMS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676400" y="5070442"/>
            <a:ext cx="1070139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Unified Messaging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754269" y="3600450"/>
            <a:ext cx="914400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Mobility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619500" y="1934066"/>
            <a:ext cx="914400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Unified</a:t>
            </a:r>
          </a:p>
          <a:p>
            <a:r>
              <a:rPr lang="en-US" sz="1200" dirty="0">
                <a:solidFill>
                  <a:schemeClr val="bg1"/>
                </a:solidFill>
              </a:rPr>
              <a:t>Networks</a:t>
            </a:r>
          </a:p>
        </p:txBody>
      </p:sp>
    </p:spTree>
    <p:extLst>
      <p:ext uri="{BB962C8B-B14F-4D97-AF65-F5344CB8AC3E}">
        <p14:creationId xmlns:p14="http://schemas.microsoft.com/office/powerpoint/2010/main" val="1403292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" y="0"/>
            <a:ext cx="911987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15000" y="4572000"/>
            <a:ext cx="3418536" cy="838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5558" y="4743450"/>
            <a:ext cx="3117419" cy="4953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</a:rPr>
              <a:t>MOBILITY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9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957388"/>
            <a:ext cx="53562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1"/>
          <a:stretch>
            <a:fillRect/>
          </a:stretch>
        </p:blipFill>
        <p:spPr bwMode="auto">
          <a:xfrm>
            <a:off x="5919788" y="2319338"/>
            <a:ext cx="279241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34963" y="352865"/>
            <a:ext cx="691309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Bef>
                <a:spcPct val="0"/>
              </a:spcBef>
              <a:buFontTx/>
              <a:buNone/>
            </a:pPr>
            <a:r>
              <a:rPr lang="en-US" altLang="en-US" sz="2900" b="1" dirty="0"/>
              <a:t>MOBILE CLIENT– VARTA ADR100/AMP100</a:t>
            </a:r>
          </a:p>
        </p:txBody>
      </p:sp>
    </p:spTree>
    <p:extLst>
      <p:ext uri="{BB962C8B-B14F-4D97-AF65-F5344CB8AC3E}">
        <p14:creationId xmlns:p14="http://schemas.microsoft.com/office/powerpoint/2010/main" val="104403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MZA_2007_White_V2">
  <a:themeElements>
    <a:clrScheme name="3_MZA_2007_White_V2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3300"/>
      </a:accent1>
      <a:accent2>
        <a:srgbClr val="006600"/>
      </a:accent2>
      <a:accent3>
        <a:srgbClr val="FFFFFF"/>
      </a:accent3>
      <a:accent4>
        <a:srgbClr val="000000"/>
      </a:accent4>
      <a:accent5>
        <a:srgbClr val="FFADAA"/>
      </a:accent5>
      <a:accent6>
        <a:srgbClr val="005C00"/>
      </a:accent6>
      <a:hlink>
        <a:srgbClr val="FF6600"/>
      </a:hlink>
      <a:folHlink>
        <a:srgbClr val="33CC33"/>
      </a:folHlink>
    </a:clrScheme>
    <a:fontScheme name="3_MZA_2007_White_V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MZA_2007_White_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ZA_2007_White_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ZA_2007_White_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ZA_2007_White_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ZA_2007_White_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ZA_2007_White_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ZA_2007_White_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ZA_2007_White_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ZA_2007_White_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ZA_2007_White_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ZA_2007_White_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ZA_2007_White_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ZA_2007_White_V2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005C00"/>
        </a:accent6>
        <a:hlink>
          <a:srgbClr val="FF6600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17387</TotalTime>
  <Words>437</Words>
  <Application>Microsoft Office PowerPoint</Application>
  <PresentationFormat>On-screen Show (4:3)</PresentationFormat>
  <Paragraphs>193</Paragraphs>
  <Slides>29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 Narrow</vt:lpstr>
      <vt:lpstr>Calibri</vt:lpstr>
      <vt:lpstr>Calibri Light</vt:lpstr>
      <vt:lpstr>Office Theme</vt:lpstr>
      <vt:lpstr>3_MZA_2007_White_V2</vt:lpstr>
      <vt:lpstr>1_Office Theme</vt:lpstr>
      <vt:lpstr>SARVAM UCS</vt:lpstr>
      <vt:lpstr>Target Customers </vt:lpstr>
      <vt:lpstr>PowerPoint Presentation</vt:lpstr>
      <vt:lpstr>MOBILITY - Application for Android   and iOS Smartphones - Application for Windows PC - One Number Reach </vt:lpstr>
      <vt:lpstr>KEY DIFFERENTIATORS</vt:lpstr>
      <vt:lpstr>SOLUTION OVERVIEW</vt:lpstr>
      <vt:lpstr>SARVAM UC Solution</vt:lpstr>
      <vt:lpstr>MOBILITY</vt:lpstr>
      <vt:lpstr>PowerPoint Presentation</vt:lpstr>
      <vt:lpstr>PowerPoint Presentation</vt:lpstr>
      <vt:lpstr>PowerPoint Presentation</vt:lpstr>
      <vt:lpstr>PowerPoint Presentation</vt:lpstr>
      <vt:lpstr>Bring Your Own Device (BYOD)</vt:lpstr>
      <vt:lpstr>Multiple Devices One Number Reach</vt:lpstr>
      <vt:lpstr>UNIFIED NETWORKS</vt:lpstr>
      <vt:lpstr>PowerPoint Presentation</vt:lpstr>
      <vt:lpstr>UNIFIED CLIENTS</vt:lpstr>
      <vt:lpstr>Future Ready Connect to New-age UC Clients</vt:lpstr>
      <vt:lpstr>UNIFIED MESSAGING</vt:lpstr>
      <vt:lpstr>Unified Messaging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further information please contact:  Telecom@MatrixComSec.com   +919662544402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RUCHIR</cp:lastModifiedBy>
  <cp:revision>609</cp:revision>
  <dcterms:created xsi:type="dcterms:W3CDTF">2015-06-23T11:01:39Z</dcterms:created>
  <dcterms:modified xsi:type="dcterms:W3CDTF">2017-03-14T09:22:51Z</dcterms:modified>
</cp:coreProperties>
</file>