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79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65" r:id="rId13"/>
    <p:sldId id="267" r:id="rId14"/>
    <p:sldId id="268" r:id="rId15"/>
    <p:sldId id="270" r:id="rId16"/>
    <p:sldId id="269" r:id="rId17"/>
    <p:sldId id="272" r:id="rId18"/>
    <p:sldId id="274" r:id="rId19"/>
    <p:sldId id="276" r:id="rId20"/>
    <p:sldId id="275" r:id="rId21"/>
    <p:sldId id="277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71" r:id="rId33"/>
    <p:sldId id="278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0A0A47-0464-4338-9290-131BBA1D73E8}" type="datetimeFigureOut">
              <a:rPr lang="en-US" smtClean="0"/>
              <a:t>2/22/2017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3A5B4C-CEF2-41B1-90E8-931F768716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17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A5B4C-CEF2-41B1-90E8-931F76871686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5193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A5B4C-CEF2-41B1-90E8-931F76871686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5193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A5B4C-CEF2-41B1-90E8-931F76871686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5193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A5B4C-CEF2-41B1-90E8-931F76871686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5193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A5B4C-CEF2-41B1-90E8-931F76871686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5193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A5B4C-CEF2-41B1-90E8-931F76871686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5193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A5B4C-CEF2-41B1-90E8-931F76871686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5193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A5B4C-CEF2-41B1-90E8-931F76871686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5193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A5B4C-CEF2-41B1-90E8-931F76871686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5193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A5B4C-CEF2-41B1-90E8-931F76871686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5193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A5B4C-CEF2-41B1-90E8-931F76871686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519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A5B4C-CEF2-41B1-90E8-931F76871686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5193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A5B4C-CEF2-41B1-90E8-931F76871686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5193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A5B4C-CEF2-41B1-90E8-931F76871686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5193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A5B4C-CEF2-41B1-90E8-931F76871686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5193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A5B4C-CEF2-41B1-90E8-931F76871686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5193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A5B4C-CEF2-41B1-90E8-931F76871686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519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A5B4C-CEF2-41B1-90E8-931F76871686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5193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A5B4C-CEF2-41B1-90E8-931F76871686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5193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A5B4C-CEF2-41B1-90E8-931F76871686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5193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A5B4C-CEF2-41B1-90E8-931F76871686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5193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A5B4C-CEF2-41B1-90E8-931F76871686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5193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A5B4C-CEF2-41B1-90E8-931F76871686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5193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A5B4C-CEF2-41B1-90E8-931F76871686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519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05A84-A72B-4FA3-9F0E-7D2D4645028C}" type="datetimeFigureOut">
              <a:rPr lang="en-US" smtClean="0"/>
              <a:t>2/22/2017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AA996-08C4-444C-A305-84BE32530E8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254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05A84-A72B-4FA3-9F0E-7D2D4645028C}" type="datetimeFigureOut">
              <a:rPr lang="en-US" smtClean="0"/>
              <a:t>2/22/2017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AA996-08C4-444C-A305-84BE32530E8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738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05A84-A72B-4FA3-9F0E-7D2D4645028C}" type="datetimeFigureOut">
              <a:rPr lang="en-US" smtClean="0"/>
              <a:t>2/22/2017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AA996-08C4-444C-A305-84BE32530E8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714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05A84-A72B-4FA3-9F0E-7D2D4645028C}" type="datetimeFigureOut">
              <a:rPr lang="en-US" smtClean="0"/>
              <a:t>2/22/2017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AA996-08C4-444C-A305-84BE32530E8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888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05A84-A72B-4FA3-9F0E-7D2D4645028C}" type="datetimeFigureOut">
              <a:rPr lang="en-US" smtClean="0"/>
              <a:t>2/22/2017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AA996-08C4-444C-A305-84BE32530E8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577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05A84-A72B-4FA3-9F0E-7D2D4645028C}" type="datetimeFigureOut">
              <a:rPr lang="en-US" smtClean="0"/>
              <a:t>2/22/2017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AA996-08C4-444C-A305-84BE32530E8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663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05A84-A72B-4FA3-9F0E-7D2D4645028C}" type="datetimeFigureOut">
              <a:rPr lang="en-US" smtClean="0"/>
              <a:t>2/22/2017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AA996-08C4-444C-A305-84BE32530E8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829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05A84-A72B-4FA3-9F0E-7D2D4645028C}" type="datetimeFigureOut">
              <a:rPr lang="en-US" smtClean="0"/>
              <a:t>2/22/2017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AA996-08C4-444C-A305-84BE32530E8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231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05A84-A72B-4FA3-9F0E-7D2D4645028C}" type="datetimeFigureOut">
              <a:rPr lang="en-US" smtClean="0"/>
              <a:t>2/22/2017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AA996-08C4-444C-A305-84BE32530E8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279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05A84-A72B-4FA3-9F0E-7D2D4645028C}" type="datetimeFigureOut">
              <a:rPr lang="en-US" smtClean="0"/>
              <a:t>2/22/2017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AA996-08C4-444C-A305-84BE32530E8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665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05A84-A72B-4FA3-9F0E-7D2D4645028C}" type="datetimeFigureOut">
              <a:rPr lang="en-US" smtClean="0"/>
              <a:t>2/22/2017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AA996-08C4-444C-A305-84BE32530E8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055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105A84-A72B-4FA3-9F0E-7D2D4645028C}" type="datetimeFigureOut">
              <a:rPr lang="en-US" smtClean="0"/>
              <a:t>2/22/2017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AA996-08C4-444C-A305-84BE32530E8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56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34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Ruchir.Talati@MatrixComSec.com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62418" y="3124200"/>
            <a:ext cx="3195782" cy="762000"/>
          </a:xfrm>
        </p:spPr>
        <p:txBody>
          <a:bodyPr>
            <a:noAutofit/>
          </a:bodyPr>
          <a:lstStyle/>
          <a:p>
            <a:pPr algn="l"/>
            <a:r>
              <a:rPr lang="en-US" sz="2100" dirty="0">
                <a:solidFill>
                  <a:schemeClr val="bg1"/>
                </a:solidFill>
                <a:latin typeface="Arial Narrow" panose="020B0606020202030204" pitchFamily="34" charset="0"/>
              </a:rPr>
              <a:t>Unified Communication Server for Modern Enterprises</a:t>
            </a:r>
          </a:p>
          <a:p>
            <a:endParaRPr lang="en-US" sz="20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l"/>
            <a:endParaRPr lang="en-US" sz="20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1" y="0"/>
            <a:ext cx="91214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8491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0807388"/>
              </p:ext>
            </p:extLst>
          </p:nvPr>
        </p:nvGraphicFramePr>
        <p:xfrm>
          <a:off x="762000" y="457200"/>
          <a:ext cx="8001000" cy="1554480"/>
        </p:xfrm>
        <a:graphic>
          <a:graphicData uri="http://schemas.openxmlformats.org/drawingml/2006/table">
            <a:tbl>
              <a:tblPr firstRow="1" bandRow="1"/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461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Max.</a:t>
                      </a:r>
                      <a:r>
                        <a:rPr lang="en-US" sz="1800" baseline="0" dirty="0">
                          <a:solidFill>
                            <a:schemeClr val="bg1"/>
                          </a:solidFill>
                        </a:rPr>
                        <a:t> SIP Trunks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+mn-cs"/>
                        </a:rPr>
                        <a:t>Max. VOCODER Channels (Module)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Max. IP/UC</a:t>
                      </a:r>
                      <a:r>
                        <a:rPr lang="en-US" baseline="0" dirty="0">
                          <a:solidFill>
                            <a:schemeClr val="bg1"/>
                          </a:solidFill>
                        </a:rPr>
                        <a:t> Users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Max. TDM</a:t>
                      </a:r>
                      <a:r>
                        <a:rPr lang="en-US" baseline="0" dirty="0">
                          <a:solidFill>
                            <a:schemeClr val="bg1"/>
                          </a:solidFill>
                        </a:rPr>
                        <a:t> Ports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+mn-cs"/>
                        </a:rPr>
                        <a:t>Max. VMS</a:t>
                      </a:r>
                      <a:r>
                        <a:rPr lang="en-US" sz="1800" b="1" kern="1200" baseline="0" dirty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+mn-cs"/>
                        </a:rPr>
                        <a:t>Channels (Module)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54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99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128 (2)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999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240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64 (1)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960582" y="4343400"/>
            <a:ext cx="7620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Server software for ETERNITY GENX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VOCODER CHNL – for simultaneous calls with transcoding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VMS CHNL – for simultaneous voice mail sessions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IPSUB – create VOIP Subscribers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VARTA USER E – UCS Soft clients with essential features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VARTA USER P – UCS  Soft clients with professional features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960582" y="3124200"/>
            <a:ext cx="5486400" cy="685800"/>
          </a:xfrm>
        </p:spPr>
        <p:txBody>
          <a:bodyPr>
            <a:noAutofit/>
          </a:bodyPr>
          <a:lstStyle/>
          <a:p>
            <a:pPr lvl="0"/>
            <a:r>
              <a:rPr lang="en-US" sz="3200" b="1" dirty="0"/>
              <a:t>SARVAM UCS SME Server</a:t>
            </a:r>
          </a:p>
        </p:txBody>
      </p:sp>
    </p:spTree>
    <p:extLst>
      <p:ext uri="{BB962C8B-B14F-4D97-AF65-F5344CB8AC3E}">
        <p14:creationId xmlns:p14="http://schemas.microsoft.com/office/powerpoint/2010/main" val="31947100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6" y="0"/>
            <a:ext cx="912468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1100" y="533400"/>
            <a:ext cx="6781799" cy="685800"/>
          </a:xfrm>
        </p:spPr>
        <p:txBody>
          <a:bodyPr>
            <a:noAutofit/>
          </a:bodyPr>
          <a:lstStyle/>
          <a:p>
            <a:pPr lvl="0"/>
            <a:r>
              <a:rPr lang="en-US" sz="3200" b="1" dirty="0"/>
              <a:t>SARVAM UC Solution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953000" y="4724400"/>
            <a:ext cx="1143000" cy="342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IP Phone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505200" y="2819400"/>
            <a:ext cx="571500" cy="342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PC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900218" y="4366490"/>
            <a:ext cx="838200" cy="342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Tablet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105400" y="3257550"/>
            <a:ext cx="1295400" cy="342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Smartphone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755062" y="1934066"/>
            <a:ext cx="990600" cy="342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bg1"/>
                </a:solidFill>
              </a:rPr>
              <a:t>Conference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477000" y="3352800"/>
            <a:ext cx="990600" cy="342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bg1"/>
                </a:solidFill>
              </a:rPr>
              <a:t>Chat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172200" y="5334000"/>
            <a:ext cx="1290687" cy="342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bg1"/>
                </a:solidFill>
              </a:rPr>
              <a:t>Unified Clients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5806125" y="5791200"/>
            <a:ext cx="823275" cy="342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bg1"/>
                </a:solidFill>
              </a:rPr>
              <a:t>Presence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3806661" y="5791200"/>
            <a:ext cx="1070139" cy="342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bg1"/>
                </a:solidFill>
              </a:rPr>
              <a:t>Email to SMS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1676400" y="5070442"/>
            <a:ext cx="1070139" cy="342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bg1"/>
                </a:solidFill>
              </a:rPr>
              <a:t>Unified Messaging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754269" y="3600450"/>
            <a:ext cx="914400" cy="342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bg1"/>
                </a:solidFill>
              </a:rPr>
              <a:t>Mobility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3619500" y="1934066"/>
            <a:ext cx="914400" cy="342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bg1"/>
                </a:solidFill>
              </a:rPr>
              <a:t>Unified</a:t>
            </a:r>
          </a:p>
          <a:p>
            <a:r>
              <a:rPr lang="en-US" sz="1200" dirty="0">
                <a:solidFill>
                  <a:schemeClr val="bg1"/>
                </a:solidFill>
              </a:rPr>
              <a:t>Networks</a:t>
            </a:r>
          </a:p>
        </p:txBody>
      </p:sp>
    </p:spTree>
    <p:extLst>
      <p:ext uri="{BB962C8B-B14F-4D97-AF65-F5344CB8AC3E}">
        <p14:creationId xmlns:p14="http://schemas.microsoft.com/office/powerpoint/2010/main" val="14032920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3" y="0"/>
            <a:ext cx="9119873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715000" y="4572000"/>
            <a:ext cx="3418536" cy="8382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65558" y="4743450"/>
            <a:ext cx="3117419" cy="4953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</a:rPr>
              <a:t>MOBILITY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197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81000"/>
            <a:ext cx="5181600" cy="8382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prstClr val="black"/>
                </a:solidFill>
              </a:rPr>
              <a:t>Use Your Own Device (UYOD)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73" b="2302"/>
          <a:stretch/>
        </p:blipFill>
        <p:spPr>
          <a:xfrm>
            <a:off x="651164" y="2001309"/>
            <a:ext cx="7936345" cy="370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8313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2" t="14141" r="4960"/>
          <a:stretch/>
        </p:blipFill>
        <p:spPr>
          <a:xfrm>
            <a:off x="628072" y="457200"/>
            <a:ext cx="8063345" cy="58881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1456" y="3068782"/>
            <a:ext cx="3505200" cy="83820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Multiple Devices</a:t>
            </a:r>
            <a:br>
              <a:rPr lang="en-US" sz="2400" b="1" dirty="0">
                <a:solidFill>
                  <a:prstClr val="black"/>
                </a:solidFill>
              </a:rPr>
            </a:br>
            <a:r>
              <a:rPr lang="en-US" sz="2400" b="1" dirty="0">
                <a:solidFill>
                  <a:prstClr val="black"/>
                </a:solidFill>
              </a:rPr>
              <a:t>One Number Reach</a:t>
            </a:r>
          </a:p>
        </p:txBody>
      </p:sp>
    </p:spTree>
    <p:extLst>
      <p:ext uri="{BB962C8B-B14F-4D97-AF65-F5344CB8AC3E}">
        <p14:creationId xmlns:p14="http://schemas.microsoft.com/office/powerpoint/2010/main" val="15737406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3" y="0"/>
            <a:ext cx="9119873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715000" y="4572000"/>
            <a:ext cx="3418536" cy="8382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65558" y="4743450"/>
            <a:ext cx="3117419" cy="495300"/>
          </a:xfrm>
        </p:spPr>
        <p:txBody>
          <a:bodyPr>
            <a:noAutofit/>
          </a:bodyPr>
          <a:lstStyle/>
          <a:p>
            <a:pPr algn="l"/>
            <a:r>
              <a:rPr lang="en-US" sz="2600" b="1" dirty="0">
                <a:solidFill>
                  <a:schemeClr val="bg1"/>
                </a:solidFill>
              </a:rPr>
              <a:t>UNIFIED NETWORKS</a:t>
            </a:r>
          </a:p>
        </p:txBody>
      </p:sp>
    </p:spTree>
    <p:extLst>
      <p:ext uri="{BB962C8B-B14F-4D97-AF65-F5344CB8AC3E}">
        <p14:creationId xmlns:p14="http://schemas.microsoft.com/office/powerpoint/2010/main" val="20215451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982" y="3733800"/>
            <a:ext cx="1434198" cy="12480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626" y="3743036"/>
            <a:ext cx="1434198" cy="12480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28" y="1457787"/>
            <a:ext cx="1434198" cy="12480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559" y="3743036"/>
            <a:ext cx="1434198" cy="12480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448551"/>
            <a:ext cx="1434198" cy="12480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525" y="1457787"/>
            <a:ext cx="1434198" cy="12480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028" y="1446993"/>
            <a:ext cx="1434198" cy="1248014"/>
          </a:xfrm>
          <a:prstGeom prst="rect">
            <a:avLst/>
          </a:prstGeom>
        </p:spPr>
      </p:pic>
      <p:sp>
        <p:nvSpPr>
          <p:cNvPr id="13" name="Title 4"/>
          <p:cNvSpPr txBox="1">
            <a:spLocks/>
          </p:cNvSpPr>
          <p:nvPr/>
        </p:nvSpPr>
        <p:spPr>
          <a:xfrm>
            <a:off x="1859292" y="4981814"/>
            <a:ext cx="1575577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en-US" sz="1400" b="1" i="1" dirty="0">
                <a:solidFill>
                  <a:schemeClr val="bg1">
                    <a:lumMod val="50000"/>
                  </a:schemeClr>
                </a:solidFill>
              </a:rPr>
              <a:t>FIXED TELEPHONY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3886559" y="4981814"/>
            <a:ext cx="1434198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en-US" sz="1400" b="1" i="1" dirty="0">
                <a:solidFill>
                  <a:schemeClr val="bg1">
                    <a:lumMod val="50000"/>
                  </a:schemeClr>
                </a:solidFill>
              </a:rPr>
              <a:t>E&amp;M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Title 4"/>
          <p:cNvSpPr txBox="1">
            <a:spLocks/>
          </p:cNvSpPr>
          <p:nvPr/>
        </p:nvSpPr>
        <p:spPr>
          <a:xfrm>
            <a:off x="4953000" y="2696565"/>
            <a:ext cx="1434198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en-US" sz="1400" b="1" i="1" dirty="0">
                <a:solidFill>
                  <a:schemeClr val="bg1">
                    <a:lumMod val="50000"/>
                  </a:schemeClr>
                </a:solidFill>
              </a:rPr>
              <a:t>ISDN BRI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itle 4"/>
          <p:cNvSpPr txBox="1">
            <a:spLocks/>
          </p:cNvSpPr>
          <p:nvPr/>
        </p:nvSpPr>
        <p:spPr>
          <a:xfrm>
            <a:off x="6812070" y="2696565"/>
            <a:ext cx="1434198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en-US" sz="1400" b="1" i="1" dirty="0">
                <a:solidFill>
                  <a:schemeClr val="bg1">
                    <a:lumMod val="50000"/>
                  </a:schemeClr>
                </a:solidFill>
              </a:rPr>
              <a:t>ISDN T1/E1 PRI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Title 4"/>
          <p:cNvSpPr txBox="1">
            <a:spLocks/>
          </p:cNvSpPr>
          <p:nvPr/>
        </p:nvSpPr>
        <p:spPr>
          <a:xfrm>
            <a:off x="1100182" y="2743200"/>
            <a:ext cx="1434198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en-US" sz="1400" b="1" i="1" dirty="0">
                <a:solidFill>
                  <a:schemeClr val="bg1">
                    <a:lumMod val="50000"/>
                  </a:schemeClr>
                </a:solidFill>
              </a:rPr>
              <a:t>SIP TRUNKING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Title 4"/>
          <p:cNvSpPr txBox="1">
            <a:spLocks/>
          </p:cNvSpPr>
          <p:nvPr/>
        </p:nvSpPr>
        <p:spPr>
          <a:xfrm>
            <a:off x="3115629" y="2699526"/>
            <a:ext cx="1434198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en-US" sz="1400" b="1" i="1" dirty="0">
                <a:solidFill>
                  <a:schemeClr val="bg1">
                    <a:lumMod val="50000"/>
                  </a:schemeClr>
                </a:solidFill>
              </a:rPr>
              <a:t>MOBILE VOICE</a:t>
            </a:r>
          </a:p>
          <a:p>
            <a:pPr fontAlgn="base">
              <a:spcAft>
                <a:spcPct val="0"/>
              </a:spcAft>
            </a:pPr>
            <a:r>
              <a:rPr lang="en-US" sz="1400" b="1" i="1" dirty="0">
                <a:solidFill>
                  <a:schemeClr val="bg1">
                    <a:lumMod val="50000"/>
                  </a:schemeClr>
                </a:solidFill>
              </a:rPr>
              <a:t>GSM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Title 4"/>
          <p:cNvSpPr txBox="1">
            <a:spLocks/>
          </p:cNvSpPr>
          <p:nvPr/>
        </p:nvSpPr>
        <p:spPr>
          <a:xfrm>
            <a:off x="5881002" y="5028449"/>
            <a:ext cx="1434198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en-US" sz="1400" b="1" i="1" dirty="0">
                <a:solidFill>
                  <a:schemeClr val="bg1">
                    <a:lumMod val="50000"/>
                  </a:schemeClr>
                </a:solidFill>
              </a:rPr>
              <a:t>RADIO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8218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6" y="0"/>
            <a:ext cx="9124688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715000" y="4572000"/>
            <a:ext cx="3418536" cy="8382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65558" y="4743450"/>
            <a:ext cx="3117419" cy="495300"/>
          </a:xfrm>
        </p:spPr>
        <p:txBody>
          <a:bodyPr>
            <a:noAutofit/>
          </a:bodyPr>
          <a:lstStyle/>
          <a:p>
            <a:pPr algn="l"/>
            <a:r>
              <a:rPr lang="en-US" sz="2600" b="1" dirty="0">
                <a:solidFill>
                  <a:schemeClr val="bg1"/>
                </a:solidFill>
              </a:rPr>
              <a:t>UNIFIED CLIENTS</a:t>
            </a:r>
          </a:p>
        </p:txBody>
      </p:sp>
    </p:spTree>
    <p:extLst>
      <p:ext uri="{BB962C8B-B14F-4D97-AF65-F5344CB8AC3E}">
        <p14:creationId xmlns:p14="http://schemas.microsoft.com/office/powerpoint/2010/main" val="7980795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838200" y="533400"/>
            <a:ext cx="6477000" cy="8382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b="1" dirty="0">
                <a:solidFill>
                  <a:prstClr val="black"/>
                </a:solidFill>
              </a:rPr>
              <a:t>Future Ready</a:t>
            </a:r>
            <a:br>
              <a:rPr lang="en-US" sz="3200" dirty="0">
                <a:solidFill>
                  <a:prstClr val="black"/>
                </a:solidFill>
              </a:rPr>
            </a:br>
            <a:r>
              <a:rPr lang="en-US" sz="3200" dirty="0">
                <a:solidFill>
                  <a:prstClr val="black"/>
                </a:solidFill>
              </a:rPr>
              <a:t>Connect to New-age UC Clients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400" y="1986488"/>
            <a:ext cx="9120188" cy="406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238" y="2642150"/>
            <a:ext cx="1630017" cy="12225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684" y="1813817"/>
            <a:ext cx="2742475" cy="149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0483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1" y="0"/>
            <a:ext cx="9121478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257800" y="4572000"/>
            <a:ext cx="3875736" cy="8382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0" y="4743450"/>
            <a:ext cx="3648977" cy="495300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UNIFIED MESSAGING</a:t>
            </a:r>
          </a:p>
        </p:txBody>
      </p:sp>
    </p:spTree>
    <p:extLst>
      <p:ext uri="{BB962C8B-B14F-4D97-AF65-F5344CB8AC3E}">
        <p14:creationId xmlns:p14="http://schemas.microsoft.com/office/powerpoint/2010/main" val="31776107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3" r="6163"/>
          <a:stretch/>
        </p:blipFill>
        <p:spPr>
          <a:xfrm>
            <a:off x="2357" y="-1"/>
            <a:ext cx="9141643" cy="68957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57800" y="2590800"/>
            <a:ext cx="3384900" cy="53340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prstClr val="black"/>
                </a:solidFill>
                <a:latin typeface="Arial Narrow" panose="020B0606020202030204" pitchFamily="34" charset="0"/>
              </a:rPr>
              <a:t>SARVAM UCS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62418" y="3124200"/>
            <a:ext cx="3195782" cy="762000"/>
          </a:xfrm>
        </p:spPr>
        <p:txBody>
          <a:bodyPr>
            <a:noAutofit/>
          </a:bodyPr>
          <a:lstStyle/>
          <a:p>
            <a:pPr algn="l"/>
            <a:r>
              <a:rPr lang="en-US" sz="2100" dirty="0">
                <a:solidFill>
                  <a:schemeClr val="bg1"/>
                </a:solidFill>
                <a:latin typeface="Arial Narrow" panose="020B0606020202030204" pitchFamily="34" charset="0"/>
              </a:rPr>
              <a:t>Unified Communication Server for Modern Enterprises</a:t>
            </a:r>
          </a:p>
          <a:p>
            <a:endParaRPr lang="en-US" sz="20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l"/>
            <a:endParaRPr lang="en-US" sz="20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5896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838200" y="533400"/>
            <a:ext cx="6477000" cy="838200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>
                <a:solidFill>
                  <a:prstClr val="black"/>
                </a:solidFill>
              </a:rPr>
              <a:t>Unified Messaging</a:t>
            </a:r>
            <a:endParaRPr lang="en-US" sz="3200" dirty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672157"/>
            <a:ext cx="1307670" cy="11380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0" y="2670207"/>
            <a:ext cx="1307670" cy="11380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582" y="2672157"/>
            <a:ext cx="1307670" cy="11380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2687886"/>
            <a:ext cx="1307669" cy="113979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2670207"/>
            <a:ext cx="1307669" cy="1139793"/>
          </a:xfrm>
          <a:prstGeom prst="rect">
            <a:avLst/>
          </a:prstGeom>
        </p:spPr>
      </p:pic>
      <p:sp>
        <p:nvSpPr>
          <p:cNvPr id="14" name="Title 4"/>
          <p:cNvSpPr txBox="1">
            <a:spLocks/>
          </p:cNvSpPr>
          <p:nvPr/>
        </p:nvSpPr>
        <p:spPr>
          <a:xfrm>
            <a:off x="501435" y="3836915"/>
            <a:ext cx="18288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en-US" sz="1400" b="1" i="1" dirty="0">
                <a:solidFill>
                  <a:schemeClr val="bg1">
                    <a:lumMod val="50000"/>
                  </a:schemeClr>
                </a:solidFill>
              </a:rPr>
              <a:t>PRESENCE &amp; </a:t>
            </a:r>
          </a:p>
          <a:p>
            <a:pPr fontAlgn="base">
              <a:spcAft>
                <a:spcPct val="0"/>
              </a:spcAft>
            </a:pPr>
            <a:r>
              <a:rPr lang="en-US" sz="1400" b="1" i="1" dirty="0">
                <a:solidFill>
                  <a:schemeClr val="bg1">
                    <a:lumMod val="50000"/>
                  </a:schemeClr>
                </a:solidFill>
              </a:rPr>
              <a:t>CHAT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itle 4"/>
          <p:cNvSpPr txBox="1">
            <a:spLocks/>
          </p:cNvSpPr>
          <p:nvPr/>
        </p:nvSpPr>
        <p:spPr>
          <a:xfrm>
            <a:off x="2286000" y="3836915"/>
            <a:ext cx="16764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en-US" sz="1400" b="1" i="1" dirty="0">
                <a:solidFill>
                  <a:schemeClr val="bg1">
                    <a:lumMod val="50000"/>
                  </a:schemeClr>
                </a:solidFill>
              </a:rPr>
              <a:t>CONFERENCING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Title 4"/>
          <p:cNvSpPr txBox="1">
            <a:spLocks/>
          </p:cNvSpPr>
          <p:nvPr/>
        </p:nvSpPr>
        <p:spPr>
          <a:xfrm>
            <a:off x="3886200" y="3827679"/>
            <a:ext cx="16764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en-US" sz="1400" b="1" i="1" dirty="0">
                <a:solidFill>
                  <a:schemeClr val="bg1">
                    <a:lumMod val="50000"/>
                  </a:schemeClr>
                </a:solidFill>
              </a:rPr>
              <a:t>EMAIL TO </a:t>
            </a:r>
          </a:p>
          <a:p>
            <a:pPr fontAlgn="base">
              <a:spcAft>
                <a:spcPct val="0"/>
              </a:spcAft>
            </a:pPr>
            <a:r>
              <a:rPr lang="en-US" sz="1400" b="1" i="1" dirty="0">
                <a:solidFill>
                  <a:schemeClr val="bg1">
                    <a:lumMod val="50000"/>
                  </a:schemeClr>
                </a:solidFill>
              </a:rPr>
              <a:t>SMS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Title 4"/>
          <p:cNvSpPr txBox="1">
            <a:spLocks/>
          </p:cNvSpPr>
          <p:nvPr/>
        </p:nvSpPr>
        <p:spPr>
          <a:xfrm>
            <a:off x="5492534" y="3831503"/>
            <a:ext cx="14478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en-US" sz="1400" b="1" i="1" dirty="0">
                <a:solidFill>
                  <a:schemeClr val="bg1">
                    <a:lumMod val="50000"/>
                  </a:schemeClr>
                </a:solidFill>
              </a:rPr>
              <a:t>TELEPHONY </a:t>
            </a:r>
          </a:p>
          <a:p>
            <a:pPr fontAlgn="base">
              <a:spcAft>
                <a:spcPct val="0"/>
              </a:spcAft>
            </a:pPr>
            <a:r>
              <a:rPr lang="en-US" sz="1400" b="1" i="1" dirty="0">
                <a:solidFill>
                  <a:schemeClr val="bg1">
                    <a:lumMod val="50000"/>
                  </a:schemeClr>
                </a:solidFill>
              </a:rPr>
              <a:t>FEATURES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Title 4"/>
          <p:cNvSpPr txBox="1">
            <a:spLocks/>
          </p:cNvSpPr>
          <p:nvPr/>
        </p:nvSpPr>
        <p:spPr>
          <a:xfrm>
            <a:off x="7092734" y="3831503"/>
            <a:ext cx="14478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en-US" sz="1400" b="1" i="1" dirty="0">
                <a:solidFill>
                  <a:schemeClr val="bg1">
                    <a:lumMod val="50000"/>
                  </a:schemeClr>
                </a:solidFill>
              </a:rPr>
              <a:t>VOICEMAIL TO</a:t>
            </a:r>
          </a:p>
          <a:p>
            <a:pPr fontAlgn="base">
              <a:spcAft>
                <a:spcPct val="0"/>
              </a:spcAft>
            </a:pPr>
            <a:r>
              <a:rPr lang="en-US" sz="1400" b="1" i="1" dirty="0">
                <a:solidFill>
                  <a:schemeClr val="bg1">
                    <a:lumMod val="50000"/>
                  </a:schemeClr>
                </a:solidFill>
              </a:rPr>
              <a:t>EMAIL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7981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1" y="0"/>
            <a:ext cx="9121478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1307669" cy="1139793"/>
          </a:xfrm>
          <a:prstGeom prst="rect">
            <a:avLst/>
          </a:prstGeom>
        </p:spPr>
      </p:pic>
      <p:sp>
        <p:nvSpPr>
          <p:cNvPr id="19" name="Title 4"/>
          <p:cNvSpPr txBox="1">
            <a:spLocks/>
          </p:cNvSpPr>
          <p:nvPr/>
        </p:nvSpPr>
        <p:spPr>
          <a:xfrm>
            <a:off x="1905000" y="765719"/>
            <a:ext cx="3246582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>
              <a:spcAft>
                <a:spcPct val="0"/>
              </a:spcAft>
            </a:pPr>
            <a:r>
              <a:rPr lang="en-US" sz="2400" b="1" i="1" dirty="0"/>
              <a:t>VOICEMAIL TO EMAIL</a:t>
            </a:r>
            <a:endParaRPr lang="en-US" sz="2400" dirty="0"/>
          </a:p>
        </p:txBody>
      </p:sp>
      <p:sp>
        <p:nvSpPr>
          <p:cNvPr id="21" name="Title 4"/>
          <p:cNvSpPr txBox="1">
            <a:spLocks/>
          </p:cNvSpPr>
          <p:nvPr/>
        </p:nvSpPr>
        <p:spPr>
          <a:xfrm>
            <a:off x="536071" y="4419600"/>
            <a:ext cx="18288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>
              <a:spcAft>
                <a:spcPct val="0"/>
              </a:spcAft>
            </a:pPr>
            <a:r>
              <a:rPr lang="en-US" sz="1400" b="1" i="1" dirty="0"/>
              <a:t>BRANCH OFFICE</a:t>
            </a:r>
          </a:p>
          <a:p>
            <a:pPr fontAlgn="base">
              <a:spcAft>
                <a:spcPct val="0"/>
              </a:spcAft>
            </a:pPr>
            <a:r>
              <a:rPr lang="en-US" sz="1400" i="1" dirty="0"/>
              <a:t>Calling JOHN. Ext 501</a:t>
            </a:r>
            <a:endParaRPr lang="en-US" sz="1400" dirty="0"/>
          </a:p>
        </p:txBody>
      </p:sp>
      <p:sp>
        <p:nvSpPr>
          <p:cNvPr id="22" name="Title 4"/>
          <p:cNvSpPr txBox="1">
            <a:spLocks/>
          </p:cNvSpPr>
          <p:nvPr/>
        </p:nvSpPr>
        <p:spPr>
          <a:xfrm>
            <a:off x="6484505" y="5943600"/>
            <a:ext cx="14478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en-US" sz="1400" b="1" i="1" dirty="0"/>
              <a:t>JOHN</a:t>
            </a:r>
            <a:endParaRPr lang="en-US" sz="1400" dirty="0"/>
          </a:p>
        </p:txBody>
      </p:sp>
      <p:sp>
        <p:nvSpPr>
          <p:cNvPr id="23" name="Title 4"/>
          <p:cNvSpPr txBox="1">
            <a:spLocks/>
          </p:cNvSpPr>
          <p:nvPr/>
        </p:nvSpPr>
        <p:spPr>
          <a:xfrm>
            <a:off x="5029200" y="6172200"/>
            <a:ext cx="18288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>
              <a:spcAft>
                <a:spcPct val="0"/>
              </a:spcAft>
            </a:pPr>
            <a:r>
              <a:rPr lang="en-US" sz="1400" b="1" i="1" dirty="0"/>
              <a:t>HEAD OFFICE</a:t>
            </a:r>
          </a:p>
        </p:txBody>
      </p:sp>
      <p:sp>
        <p:nvSpPr>
          <p:cNvPr id="24" name="Title 4"/>
          <p:cNvSpPr txBox="1">
            <a:spLocks/>
          </p:cNvSpPr>
          <p:nvPr/>
        </p:nvSpPr>
        <p:spPr>
          <a:xfrm>
            <a:off x="1764869" y="6172200"/>
            <a:ext cx="18288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>
              <a:spcAft>
                <a:spcPct val="0"/>
              </a:spcAft>
            </a:pPr>
            <a:r>
              <a:rPr lang="en-US" sz="1400" b="1" i="1" dirty="0"/>
              <a:t>MAIL SERVER</a:t>
            </a:r>
          </a:p>
        </p:txBody>
      </p:sp>
      <p:sp>
        <p:nvSpPr>
          <p:cNvPr id="25" name="Title 4"/>
          <p:cNvSpPr txBox="1">
            <a:spLocks/>
          </p:cNvSpPr>
          <p:nvPr/>
        </p:nvSpPr>
        <p:spPr>
          <a:xfrm>
            <a:off x="3886200" y="3579091"/>
            <a:ext cx="16002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>
              <a:spcAft>
                <a:spcPct val="0"/>
              </a:spcAft>
            </a:pPr>
            <a:r>
              <a:rPr lang="en-US" sz="1400" b="1" i="1" dirty="0"/>
              <a:t>MATRIX ETERNITY</a:t>
            </a:r>
          </a:p>
        </p:txBody>
      </p:sp>
      <p:sp>
        <p:nvSpPr>
          <p:cNvPr id="26" name="Title 4"/>
          <p:cNvSpPr txBox="1">
            <a:spLocks/>
          </p:cNvSpPr>
          <p:nvPr/>
        </p:nvSpPr>
        <p:spPr>
          <a:xfrm>
            <a:off x="3124200" y="4648200"/>
            <a:ext cx="14478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en-US" sz="1400" i="1" dirty="0"/>
              <a:t>SMTP Client</a:t>
            </a:r>
            <a:endParaRPr lang="en-US" sz="1400" dirty="0"/>
          </a:p>
        </p:txBody>
      </p:sp>
      <p:sp>
        <p:nvSpPr>
          <p:cNvPr id="27" name="Title 4"/>
          <p:cNvSpPr txBox="1">
            <a:spLocks/>
          </p:cNvSpPr>
          <p:nvPr/>
        </p:nvSpPr>
        <p:spPr>
          <a:xfrm>
            <a:off x="5744441" y="4724400"/>
            <a:ext cx="7239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en-US" sz="1400" i="1" dirty="0"/>
              <a:t>Ext 501</a:t>
            </a:r>
            <a:endParaRPr lang="en-US" sz="14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6629400" y="518160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6468341" y="3657600"/>
            <a:ext cx="1532659" cy="1524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4"/>
          <p:cNvSpPr txBox="1">
            <a:spLocks/>
          </p:cNvSpPr>
          <p:nvPr/>
        </p:nvSpPr>
        <p:spPr>
          <a:xfrm>
            <a:off x="7391400" y="4191000"/>
            <a:ext cx="14478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en-US" sz="1400" b="1" i="1" dirty="0"/>
              <a:t>john@abc.com</a:t>
            </a:r>
            <a:endParaRPr lang="en-US" sz="1400" dirty="0"/>
          </a:p>
        </p:txBody>
      </p:sp>
      <p:sp>
        <p:nvSpPr>
          <p:cNvPr id="33" name="Title 4"/>
          <p:cNvSpPr txBox="1">
            <a:spLocks/>
          </p:cNvSpPr>
          <p:nvPr/>
        </p:nvSpPr>
        <p:spPr>
          <a:xfrm>
            <a:off x="5744441" y="1967345"/>
            <a:ext cx="14478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>
              <a:spcAft>
                <a:spcPct val="0"/>
              </a:spcAft>
            </a:pPr>
            <a:r>
              <a:rPr lang="en-US" sz="1050" b="1" i="1" dirty="0"/>
              <a:t>New message in Mailbox received on 5</a:t>
            </a:r>
            <a:r>
              <a:rPr lang="en-US" sz="1050" b="1" i="1" baseline="30000" dirty="0"/>
              <a:t>th</a:t>
            </a:r>
            <a:r>
              <a:rPr lang="en-US" sz="1050" b="1" i="1" dirty="0"/>
              <a:t> May, 16 at 2:00PM</a:t>
            </a:r>
          </a:p>
          <a:p>
            <a:pPr algn="l" fontAlgn="base">
              <a:spcAft>
                <a:spcPct val="0"/>
              </a:spcAft>
            </a:pPr>
            <a:endParaRPr lang="en-US" sz="1050" b="1" i="1" dirty="0"/>
          </a:p>
          <a:p>
            <a:pPr algn="l" fontAlgn="base">
              <a:spcAft>
                <a:spcPct val="0"/>
              </a:spcAft>
            </a:pPr>
            <a:r>
              <a:rPr lang="en-US" sz="1050" b="1" i="1" dirty="0"/>
              <a:t>Message: </a:t>
            </a:r>
            <a:r>
              <a:rPr lang="en-US" sz="1050" b="1" i="1" dirty="0">
                <a:solidFill>
                  <a:srgbClr val="00B0F0"/>
                </a:solidFill>
              </a:rPr>
              <a:t>XXX.wav</a:t>
            </a:r>
            <a:endParaRPr lang="en-US" sz="105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9917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1" y="0"/>
            <a:ext cx="9121478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8967"/>
            <a:ext cx="1307670" cy="1138026"/>
          </a:xfrm>
          <a:prstGeom prst="rect">
            <a:avLst/>
          </a:prstGeom>
        </p:spPr>
      </p:pic>
      <p:sp>
        <p:nvSpPr>
          <p:cNvPr id="15" name="Title 4"/>
          <p:cNvSpPr txBox="1">
            <a:spLocks/>
          </p:cNvSpPr>
          <p:nvPr/>
        </p:nvSpPr>
        <p:spPr>
          <a:xfrm>
            <a:off x="1905000" y="765719"/>
            <a:ext cx="3246582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>
              <a:spcAft>
                <a:spcPct val="0"/>
              </a:spcAft>
            </a:pPr>
            <a:r>
              <a:rPr lang="en-US" sz="2400" b="1" i="1" dirty="0"/>
              <a:t>PRESENCE AND CHAT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5318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8967"/>
            <a:ext cx="1307669" cy="1139793"/>
          </a:xfrm>
          <a:prstGeom prst="rect">
            <a:avLst/>
          </a:prstGeom>
        </p:spPr>
      </p:pic>
      <p:sp>
        <p:nvSpPr>
          <p:cNvPr id="15" name="Title 4"/>
          <p:cNvSpPr txBox="1">
            <a:spLocks/>
          </p:cNvSpPr>
          <p:nvPr/>
        </p:nvSpPr>
        <p:spPr>
          <a:xfrm>
            <a:off x="1905000" y="765719"/>
            <a:ext cx="3246582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>
              <a:spcAft>
                <a:spcPct val="0"/>
              </a:spcAft>
            </a:pPr>
            <a:r>
              <a:rPr lang="en-US" sz="2400" b="1" i="1" dirty="0"/>
              <a:t>TELEPHONY FEATURES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895600"/>
            <a:ext cx="1592160" cy="13877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895599"/>
            <a:ext cx="1592160" cy="13877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895600"/>
            <a:ext cx="1592160" cy="13877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922019"/>
            <a:ext cx="1592160" cy="1387761"/>
          </a:xfrm>
          <a:prstGeom prst="rect">
            <a:avLst/>
          </a:prstGeom>
        </p:spPr>
      </p:pic>
      <p:sp>
        <p:nvSpPr>
          <p:cNvPr id="12" name="Title 4"/>
          <p:cNvSpPr txBox="1">
            <a:spLocks/>
          </p:cNvSpPr>
          <p:nvPr/>
        </p:nvSpPr>
        <p:spPr>
          <a:xfrm>
            <a:off x="2613891" y="4309780"/>
            <a:ext cx="1828800" cy="5934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en-US" sz="1800" b="1" i="1" dirty="0">
                <a:solidFill>
                  <a:prstClr val="black"/>
                </a:solidFill>
              </a:rPr>
              <a:t>Comprehensive Call Handling</a:t>
            </a:r>
            <a:endParaRPr lang="en-US" sz="18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Title 4"/>
          <p:cNvSpPr txBox="1">
            <a:spLocks/>
          </p:cNvSpPr>
          <p:nvPr/>
        </p:nvSpPr>
        <p:spPr>
          <a:xfrm>
            <a:off x="4606080" y="4309779"/>
            <a:ext cx="1828800" cy="5934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en-US" sz="1800" b="1" i="1" dirty="0"/>
              <a:t>Drag and Drop Conference</a:t>
            </a: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6739680" y="4309779"/>
            <a:ext cx="1828800" cy="5934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en-US" sz="1800" b="1" i="1" dirty="0"/>
              <a:t>One Touch Access</a:t>
            </a:r>
          </a:p>
        </p:txBody>
      </p:sp>
      <p:sp>
        <p:nvSpPr>
          <p:cNvPr id="17" name="Title 4"/>
          <p:cNvSpPr txBox="1">
            <a:spLocks/>
          </p:cNvSpPr>
          <p:nvPr/>
        </p:nvSpPr>
        <p:spPr>
          <a:xfrm>
            <a:off x="491280" y="4323635"/>
            <a:ext cx="1828800" cy="5934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en-US" sz="1800" b="1" i="1" dirty="0"/>
              <a:t>Global Directory Integration</a:t>
            </a:r>
          </a:p>
        </p:txBody>
      </p:sp>
    </p:spTree>
    <p:extLst>
      <p:ext uri="{BB962C8B-B14F-4D97-AF65-F5344CB8AC3E}">
        <p14:creationId xmlns:p14="http://schemas.microsoft.com/office/powerpoint/2010/main" val="7900675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460734"/>
            <a:ext cx="1307670" cy="1138026"/>
          </a:xfrm>
          <a:prstGeom prst="rect">
            <a:avLst/>
          </a:prstGeom>
        </p:spPr>
      </p:pic>
      <p:sp>
        <p:nvSpPr>
          <p:cNvPr id="15" name="Title 4"/>
          <p:cNvSpPr txBox="1">
            <a:spLocks/>
          </p:cNvSpPr>
          <p:nvPr/>
        </p:nvSpPr>
        <p:spPr>
          <a:xfrm>
            <a:off x="1905000" y="765719"/>
            <a:ext cx="3246582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>
              <a:spcAft>
                <a:spcPct val="0"/>
              </a:spcAft>
            </a:pPr>
            <a:r>
              <a:rPr lang="en-US" sz="2400" b="1" i="1" dirty="0"/>
              <a:t>CONFERENCING</a:t>
            </a:r>
            <a:endParaRPr lang="en-US" sz="2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418" y="2396214"/>
            <a:ext cx="1127760" cy="9814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480" y="2416813"/>
            <a:ext cx="1127760" cy="9814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702" y="2424136"/>
            <a:ext cx="1127760" cy="98145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4495800"/>
            <a:ext cx="1127760" cy="98145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4455695"/>
            <a:ext cx="1127760" cy="98298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520" y="2460778"/>
            <a:ext cx="1127760" cy="98298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043" y="4495800"/>
            <a:ext cx="1127760" cy="981456"/>
          </a:xfrm>
          <a:prstGeom prst="rect">
            <a:avLst/>
          </a:prstGeom>
        </p:spPr>
      </p:pic>
      <p:sp>
        <p:nvSpPr>
          <p:cNvPr id="21" name="Title 4"/>
          <p:cNvSpPr txBox="1">
            <a:spLocks/>
          </p:cNvSpPr>
          <p:nvPr/>
        </p:nvSpPr>
        <p:spPr>
          <a:xfrm>
            <a:off x="640080" y="3444775"/>
            <a:ext cx="1828800" cy="5934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1400" b="1" i="1" dirty="0"/>
              <a:t>62 Participants Audio Conference</a:t>
            </a:r>
          </a:p>
        </p:txBody>
      </p:sp>
      <p:sp>
        <p:nvSpPr>
          <p:cNvPr id="22" name="Title 4"/>
          <p:cNvSpPr txBox="1">
            <a:spLocks/>
          </p:cNvSpPr>
          <p:nvPr/>
        </p:nvSpPr>
        <p:spPr>
          <a:xfrm>
            <a:off x="2441632" y="3377669"/>
            <a:ext cx="1828800" cy="5934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1400" b="1" i="1" dirty="0"/>
              <a:t>Crystal Clear Voice</a:t>
            </a:r>
          </a:p>
        </p:txBody>
      </p:sp>
      <p:sp>
        <p:nvSpPr>
          <p:cNvPr id="23" name="Title 4"/>
          <p:cNvSpPr txBox="1">
            <a:spLocks/>
          </p:cNvSpPr>
          <p:nvPr/>
        </p:nvSpPr>
        <p:spPr>
          <a:xfrm>
            <a:off x="4270432" y="3444775"/>
            <a:ext cx="1828800" cy="5934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1400" b="1" i="1" dirty="0"/>
              <a:t>External and Internal Participant</a:t>
            </a:r>
          </a:p>
        </p:txBody>
      </p:sp>
      <p:sp>
        <p:nvSpPr>
          <p:cNvPr id="24" name="Title 4"/>
          <p:cNvSpPr txBox="1">
            <a:spLocks/>
          </p:cNvSpPr>
          <p:nvPr/>
        </p:nvSpPr>
        <p:spPr>
          <a:xfrm>
            <a:off x="6172200" y="3444775"/>
            <a:ext cx="1828800" cy="5934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1400" b="1" i="1" dirty="0"/>
              <a:t>Multiple Conference Group</a:t>
            </a:r>
          </a:p>
        </p:txBody>
      </p:sp>
      <p:sp>
        <p:nvSpPr>
          <p:cNvPr id="25" name="Title 4"/>
          <p:cNvSpPr txBox="1">
            <a:spLocks/>
          </p:cNvSpPr>
          <p:nvPr/>
        </p:nvSpPr>
        <p:spPr>
          <a:xfrm>
            <a:off x="5287818" y="5477256"/>
            <a:ext cx="1828800" cy="5934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1400" b="1" i="1" dirty="0"/>
              <a:t>Conference Dial-in</a:t>
            </a:r>
          </a:p>
        </p:txBody>
      </p:sp>
      <p:sp>
        <p:nvSpPr>
          <p:cNvPr id="26" name="Title 4"/>
          <p:cNvSpPr txBox="1">
            <a:spLocks/>
          </p:cNvSpPr>
          <p:nvPr/>
        </p:nvSpPr>
        <p:spPr>
          <a:xfrm>
            <a:off x="3307080" y="5477256"/>
            <a:ext cx="1828800" cy="5934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1400" b="1" i="1" dirty="0">
                <a:solidFill>
                  <a:prstClr val="black"/>
                </a:solidFill>
              </a:rPr>
              <a:t>21-Participants in Single Conference </a:t>
            </a:r>
          </a:p>
        </p:txBody>
      </p:sp>
      <p:sp>
        <p:nvSpPr>
          <p:cNvPr id="27" name="Title 4"/>
          <p:cNvSpPr txBox="1">
            <a:spLocks/>
          </p:cNvSpPr>
          <p:nvPr/>
        </p:nvSpPr>
        <p:spPr>
          <a:xfrm>
            <a:off x="1371600" y="5477256"/>
            <a:ext cx="1828800" cy="5934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1400" b="1" i="1" dirty="0">
                <a:solidFill>
                  <a:prstClr val="black"/>
                </a:solidFill>
              </a:rPr>
              <a:t>3-Party Conference of 20 Groups</a:t>
            </a:r>
          </a:p>
        </p:txBody>
      </p:sp>
    </p:spTree>
    <p:extLst>
      <p:ext uri="{BB962C8B-B14F-4D97-AF65-F5344CB8AC3E}">
        <p14:creationId xmlns:p14="http://schemas.microsoft.com/office/powerpoint/2010/main" val="2663802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8002463"/>
              </p:ext>
            </p:extLst>
          </p:nvPr>
        </p:nvGraphicFramePr>
        <p:xfrm>
          <a:off x="990600" y="1567218"/>
          <a:ext cx="7589520" cy="4965195"/>
        </p:xfrm>
        <a:graphic>
          <a:graphicData uri="http://schemas.openxmlformats.org/drawingml/2006/table">
            <a:tbl>
              <a:tblPr firstRow="1" bandRow="1"/>
              <a:tblGrid>
                <a:gridCol w="1897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7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73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973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013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TECHNICAL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 PARTICULARS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ETERNITY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GENX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ETERNITY MENX</a:t>
                      </a:r>
                      <a:r>
                        <a:rPr lang="en-US" sz="1800" baseline="30000" dirty="0">
                          <a:solidFill>
                            <a:schemeClr val="tx1"/>
                          </a:solidFill>
                        </a:rPr>
                        <a:t>#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ETERNITY LENX</a:t>
                      </a:r>
                      <a:r>
                        <a:rPr lang="en-US" sz="1800" baseline="30000" dirty="0">
                          <a:solidFill>
                            <a:schemeClr val="tx1"/>
                          </a:solidFill>
                        </a:rPr>
                        <a:t>#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34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Compatible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 Server Software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SARVAM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 UCS SME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SARVAM UCS ENT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SARVAM UCS ENT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195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VOIP (SIP) Trunks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99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99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99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195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GSM/3G Trunks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Up to 40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Up to 64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Up to 64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195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CO Ports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Up to 64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Up to 128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Up to 128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454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VOIP (VOCODER) Channels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Up to 128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Up to 256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Up to 256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454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ISDN T1/E1 PRI Channels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Up to 240 Ch.  (8 Ports)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Up to 240 Ch.  (8 Ports)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Up to 1200 Ch.  (24 Ports)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3454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ISDN BRI Channels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Up to 64 Ch. (32 Ports)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Up to 64 Ch. (32 Ports)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Up to 64 Ch. (32 Ports)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86452" y="437865"/>
            <a:ext cx="7620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Calibri"/>
              </a:rPr>
              <a:t>Next-Generation Platform</a:t>
            </a:r>
          </a:p>
          <a:p>
            <a:r>
              <a:rPr lang="en-US" dirty="0">
                <a:solidFill>
                  <a:prstClr val="black"/>
                </a:solidFill>
                <a:latin typeface="Calibri"/>
              </a:rPr>
              <a:t>Technical Specifications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16569" y="6604085"/>
            <a:ext cx="22274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latin typeface="Calibri"/>
              </a:rPr>
              <a:t># Launching in September-2016</a:t>
            </a:r>
          </a:p>
        </p:txBody>
      </p:sp>
    </p:spTree>
    <p:extLst>
      <p:ext uri="{BB962C8B-B14F-4D97-AF65-F5344CB8AC3E}">
        <p14:creationId xmlns:p14="http://schemas.microsoft.com/office/powerpoint/2010/main" val="16220912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86452" y="437865"/>
            <a:ext cx="7620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Calibri"/>
              </a:rPr>
              <a:t>Next-Generation Platform</a:t>
            </a:r>
          </a:p>
          <a:p>
            <a:r>
              <a:rPr lang="en-US" dirty="0">
                <a:solidFill>
                  <a:prstClr val="black"/>
                </a:solidFill>
                <a:latin typeface="Calibri"/>
              </a:rPr>
              <a:t>Technical Specifications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3966340"/>
              </p:ext>
            </p:extLst>
          </p:nvPr>
        </p:nvGraphicFramePr>
        <p:xfrm>
          <a:off x="990600" y="1567218"/>
          <a:ext cx="7589520" cy="4965575"/>
        </p:xfrm>
        <a:graphic>
          <a:graphicData uri="http://schemas.openxmlformats.org/drawingml/2006/table">
            <a:tbl>
              <a:tblPr firstRow="1" bandRow="1"/>
              <a:tblGrid>
                <a:gridCol w="1897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7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73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973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360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TECHNICAL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 PARTICULARS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ETERNITY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GENX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ETERNITY MENX</a:t>
                      </a:r>
                      <a:r>
                        <a:rPr lang="en-US" sz="1800" baseline="30000" dirty="0">
                          <a:solidFill>
                            <a:schemeClr val="tx1"/>
                          </a:solidFill>
                        </a:rPr>
                        <a:t>#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ETERNITY LENX</a:t>
                      </a:r>
                      <a:r>
                        <a:rPr lang="en-US" sz="1800" baseline="30000" dirty="0">
                          <a:solidFill>
                            <a:schemeClr val="tx1"/>
                          </a:solidFill>
                        </a:rPr>
                        <a:t>#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32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IP Subscribers</a:t>
                      </a:r>
                    </a:p>
                  </a:txBody>
                  <a:tcPr marL="45819" marR="45819" marT="45819" marB="4581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Up to 999</a:t>
                      </a:r>
                    </a:p>
                  </a:txBody>
                  <a:tcPr marL="45819" marR="45819" marT="45819" marB="4581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Up to 2000</a:t>
                      </a:r>
                    </a:p>
                  </a:txBody>
                  <a:tcPr marL="45819" marR="45819" marT="45819" marB="4581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Up to 2000</a:t>
                      </a:r>
                    </a:p>
                  </a:txBody>
                  <a:tcPr marL="45819" marR="45819" marT="45819" marB="4581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32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Digital Subscribers</a:t>
                      </a:r>
                    </a:p>
                  </a:txBody>
                  <a:tcPr marL="45819" marR="45819" marT="45819" marB="4581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Up to 96</a:t>
                      </a:r>
                    </a:p>
                  </a:txBody>
                  <a:tcPr marL="45819" marR="45819" marT="45819" marB="4581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Up to 128</a:t>
                      </a:r>
                    </a:p>
                  </a:txBody>
                  <a:tcPr marL="45819" marR="45819" marT="45819" marB="4581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Up to 128</a:t>
                      </a:r>
                    </a:p>
                  </a:txBody>
                  <a:tcPr marL="45819" marR="45819" marT="45819" marB="4581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32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Analog Subscribers</a:t>
                      </a:r>
                    </a:p>
                  </a:txBody>
                  <a:tcPr marL="45819" marR="45819" marT="45819" marB="4581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Up to 240 </a:t>
                      </a:r>
                    </a:p>
                  </a:txBody>
                  <a:tcPr marL="45819" marR="45819" marT="45819" marB="4581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Up to 288</a:t>
                      </a:r>
                    </a:p>
                  </a:txBody>
                  <a:tcPr marL="45819" marR="45819" marT="45819" marB="4581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Up to 1296</a:t>
                      </a:r>
                    </a:p>
                  </a:txBody>
                  <a:tcPr marL="45819" marR="45819" marT="45819" marB="4581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32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Voice Mail Channels</a:t>
                      </a:r>
                    </a:p>
                  </a:txBody>
                  <a:tcPr marL="45819" marR="45819" marT="45819" marB="4581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Up to 64</a:t>
                      </a:r>
                    </a:p>
                  </a:txBody>
                  <a:tcPr marL="45819" marR="45819" marT="45819" marB="4581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Up to 64</a:t>
                      </a:r>
                    </a:p>
                  </a:txBody>
                  <a:tcPr marL="45819" marR="45819" marT="45819" marB="4581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Up to 64</a:t>
                      </a:r>
                    </a:p>
                  </a:txBody>
                  <a:tcPr marL="45819" marR="45819" marT="45819" marB="4581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1767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Power Supply</a:t>
                      </a:r>
                    </a:p>
                  </a:txBody>
                  <a:tcPr marL="45819" marR="45819" marT="45819" marB="4581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100-240 VAC, 47-60Hz </a:t>
                      </a:r>
                      <a:br>
                        <a:rPr lang="en-US" sz="1600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48VDC +20% to -15% </a:t>
                      </a:r>
                    </a:p>
                  </a:txBody>
                  <a:tcPr marL="45819" marR="45819" marT="45819" marB="4581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100-240 VAC, 47-60Hz </a:t>
                      </a:r>
                      <a:br>
                        <a:rPr lang="en-US" sz="1600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48VDC +20% to -15% </a:t>
                      </a:r>
                    </a:p>
                  </a:txBody>
                  <a:tcPr marL="45819" marR="45819" marT="45819" marB="4581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48VDC +20% to -15% </a:t>
                      </a:r>
                    </a:p>
                  </a:txBody>
                  <a:tcPr marL="45819" marR="45819" marT="45819" marB="4581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579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Redundancy</a:t>
                      </a:r>
                    </a:p>
                  </a:txBody>
                  <a:tcPr marL="45819" marR="45819" marT="45819" marB="4581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marL="45819" marR="45819" marT="45819" marB="4581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Yes (AC and DC Power Supply and CPU Card)</a:t>
                      </a:r>
                    </a:p>
                  </a:txBody>
                  <a:tcPr marL="45819" marR="45819" marT="45819" marB="4581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Yes (DC Power Supply and CPU Card)</a:t>
                      </a:r>
                    </a:p>
                  </a:txBody>
                  <a:tcPr marL="45819" marR="45819" marT="45819" marB="4581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32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Hot-Swap</a:t>
                      </a:r>
                    </a:p>
                  </a:txBody>
                  <a:tcPr marL="45819" marR="45819" marT="45819" marB="4581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marL="45819" marR="45819" marT="45819" marB="4581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Yes  </a:t>
                      </a:r>
                    </a:p>
                  </a:txBody>
                  <a:tcPr marL="45819" marR="45819" marT="45819" marB="4581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Yes  </a:t>
                      </a:r>
                    </a:p>
                  </a:txBody>
                  <a:tcPr marL="45819" marR="45819" marT="45819" marB="4581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05989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Installation</a:t>
                      </a:r>
                    </a:p>
                  </a:txBody>
                  <a:tcPr marL="45819" marR="45819" marT="45819" marB="4581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19” Rack Mount with 4U Enclosure</a:t>
                      </a:r>
                      <a:br>
                        <a:rPr lang="en-US" sz="1600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Wall Mount</a:t>
                      </a:r>
                      <a:br>
                        <a:rPr lang="en-US" sz="1600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Table Top</a:t>
                      </a:r>
                    </a:p>
                  </a:txBody>
                  <a:tcPr marL="45819" marR="45819" marT="45819" marB="4581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19” Rack Mount </a:t>
                      </a:r>
                      <a:br>
                        <a:rPr lang="en-US" sz="1600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Wall Mount</a:t>
                      </a:r>
                      <a:br>
                        <a:rPr lang="en-US" sz="1600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Table Top</a:t>
                      </a:r>
                    </a:p>
                  </a:txBody>
                  <a:tcPr marL="45819" marR="45819" marT="45819" marB="4581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19” Rack Mount </a:t>
                      </a:r>
                      <a:br>
                        <a:rPr lang="en-US" sz="1600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Wall Mount</a:t>
                      </a:r>
                      <a:br>
                        <a:rPr lang="en-US" sz="1600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Table Top</a:t>
                      </a:r>
                    </a:p>
                  </a:txBody>
                  <a:tcPr marL="45819" marR="45819" marT="45819" marB="4581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916569" y="6604085"/>
            <a:ext cx="22274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latin typeface="Calibri"/>
              </a:rPr>
              <a:t># Launching in September-2016</a:t>
            </a:r>
          </a:p>
        </p:txBody>
      </p:sp>
    </p:spTree>
    <p:extLst>
      <p:ext uri="{BB962C8B-B14F-4D97-AF65-F5344CB8AC3E}">
        <p14:creationId xmlns:p14="http://schemas.microsoft.com/office/powerpoint/2010/main" val="7240627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86452" y="437865"/>
            <a:ext cx="7620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Calibri"/>
              </a:rPr>
              <a:t>Next-Generation Platform</a:t>
            </a:r>
          </a:p>
          <a:p>
            <a:r>
              <a:rPr lang="en-US" dirty="0">
                <a:solidFill>
                  <a:prstClr val="black"/>
                </a:solidFill>
                <a:latin typeface="Calibri"/>
              </a:rPr>
              <a:t>Technical Specifications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1996838"/>
              </p:ext>
            </p:extLst>
          </p:nvPr>
        </p:nvGraphicFramePr>
        <p:xfrm>
          <a:off x="936007" y="1299639"/>
          <a:ext cx="7863840" cy="5120640"/>
        </p:xfrm>
        <a:graphic>
          <a:graphicData uri="http://schemas.openxmlformats.org/drawingml/2006/table">
            <a:tbl>
              <a:tblPr firstRow="1" bandRow="1"/>
              <a:tblGrid>
                <a:gridCol w="18981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25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831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2061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hruti"/>
                        </a:rPr>
                        <a:t>SYSTEM RESOURCE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hrut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hruti"/>
                        </a:rPr>
                        <a:t>MAXIMUM RESOURCES  (ETERNITY GENX)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hrut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hruti"/>
                        </a:rPr>
                        <a:t>DESCRIPTION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hrut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83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hruti"/>
                        </a:rPr>
                        <a:t>IP USERS/UC Clients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hruti"/>
                        </a:rPr>
                        <a:t>999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hruti"/>
                        </a:rPr>
                        <a:t>Scalability </a:t>
                      </a: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hruti"/>
                        </a:rPr>
                        <a:t>of SARVAM</a:t>
                      </a:r>
                      <a:r>
                        <a:rPr lang="en-US" sz="1600" baseline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hruti"/>
                        </a:rPr>
                        <a:t> </a:t>
                      </a: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hruti"/>
                        </a:rPr>
                        <a:t>UCS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hruti"/>
                        </a:rPr>
                        <a:t>SME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415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hruti"/>
                        </a:rPr>
                        <a:t>NX DBM VOCODER64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hruti"/>
                        </a:rPr>
                        <a:t>2 Modules (128 Channels)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hruti"/>
                        </a:rPr>
                        <a:t>VOCODER DAUGHTER-BOARD MODULE (HARDWARE) for ETERNITY GENX/MENX/LENX CPU cards capable to support maximum 64 simultaneous VOCODING channels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415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hruti"/>
                        </a:rPr>
                        <a:t>NX DBM VMS64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hruti"/>
                        </a:rPr>
                        <a:t>1 Module (64 Channels)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hruti"/>
                        </a:rPr>
                        <a:t>Voice mail DAUGHTER-BOARD MODULE (hardware) having capability to support maximum 64 simultaneous voice mail sessions for ETERNITY GENX/MENX/LENX CPU card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061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hruti"/>
                        </a:rPr>
                        <a:t>Concurrent IP to IP Calls WITHOUT  Transcoding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hruti"/>
                        </a:rPr>
                        <a:t>550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hruti"/>
                        </a:rPr>
                        <a:t>SARVAM is built-on with IP at core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172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hruti"/>
                        </a:rPr>
                        <a:t>Concurrent IP to IP Calls WITH Transcoding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hruti"/>
                        </a:rPr>
                        <a:t>64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hruti"/>
                        </a:rPr>
                        <a:t>One VOCODER channel is used to transcode every call using transcoding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27583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3989013"/>
              </p:ext>
            </p:extLst>
          </p:nvPr>
        </p:nvGraphicFramePr>
        <p:xfrm>
          <a:off x="936007" y="1299639"/>
          <a:ext cx="7863840" cy="5120640"/>
        </p:xfrm>
        <a:graphic>
          <a:graphicData uri="http://schemas.openxmlformats.org/drawingml/2006/table">
            <a:tbl>
              <a:tblPr firstRow="1" bandRow="1"/>
              <a:tblGrid>
                <a:gridCol w="18981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25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831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84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hruti"/>
                        </a:rPr>
                        <a:t>SYSTEM RESOURCE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hrut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hruti"/>
                        </a:rPr>
                        <a:t>MAXIMUM RESOURCES  (ETERNITY GENX)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hrut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hruti"/>
                        </a:rPr>
                        <a:t>DESCRIPTION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hrut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hruti"/>
                        </a:rPr>
                        <a:t>Concurrent IP to TDM Calls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hruti"/>
                        </a:rPr>
                        <a:t>128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hruti"/>
                        </a:rPr>
                        <a:t>One VOCODER channel is used to transcode every IP to TDM call.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84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hruti"/>
                        </a:rPr>
                        <a:t>Concurrent Video Calls from IP User to other IP User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hruti"/>
                        </a:rPr>
                        <a:t>55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hruti"/>
                        </a:rPr>
                        <a:t>VOCODER Channel is not used (Does not support transcoded video calls)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84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hruti"/>
                        </a:rPr>
                        <a:t>Concurrent Audio Conferences (3-Participants)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hruti"/>
                        </a:rPr>
                        <a:t>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hruti"/>
                        </a:rPr>
                        <a:t>SARVAM does not need any special license for conferencing. It allows maximum 62 participants in conferences.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8457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hruti"/>
                        </a:rPr>
                        <a:t>Participants in a Single Audio Conference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hruti"/>
                        </a:rPr>
                        <a:t>21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hruti"/>
                        </a:rPr>
                        <a:t>SARVAM does not need any special license for multi-party conferencing.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8457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hruti"/>
                        </a:rPr>
                        <a:t>Concurrent Voice Module (Play Voice Messages)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hruti"/>
                        </a:rPr>
                        <a:t>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hruti"/>
                        </a:rPr>
                        <a:t>Concurrent calls management with Auto-attendant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57943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hruti"/>
                        </a:rPr>
                        <a:t>Features need transcoding channel (NX DBM - VOCODER Channels)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hruti"/>
                        </a:rPr>
                        <a:t>Conference</a:t>
                      </a:r>
                      <a:r>
                        <a:rPr lang="en-US" sz="1600" kern="12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hruti"/>
                        </a:rPr>
                        <a:t> - 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hruti"/>
                        </a:rPr>
                        <a:t>for each IP call, Conversation Recording/Call Tapping - for each IP Call, Retrieval of Voice Mail - from each IP user, Trunk auto-answer/VMS Auto-attendant – for each incoming call on SIP Trunk, for</a:t>
                      </a:r>
                      <a:r>
                        <a:rPr lang="en-US" sz="1600" kern="12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hruti"/>
                        </a:rPr>
                        <a:t> each 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hruti"/>
                        </a:rPr>
                        <a:t>IP to non-IP call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hrut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86452" y="437865"/>
            <a:ext cx="7620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Calibri"/>
              </a:rPr>
              <a:t>Next-Generation Platform</a:t>
            </a:r>
          </a:p>
          <a:p>
            <a:r>
              <a:rPr lang="en-US" dirty="0">
                <a:solidFill>
                  <a:prstClr val="black"/>
                </a:solidFill>
                <a:latin typeface="Calibri"/>
              </a:rPr>
              <a:t>Technical Specifications</a:t>
            </a:r>
          </a:p>
        </p:txBody>
      </p:sp>
    </p:spTree>
    <p:extLst>
      <p:ext uri="{BB962C8B-B14F-4D97-AF65-F5344CB8AC3E}">
        <p14:creationId xmlns:p14="http://schemas.microsoft.com/office/powerpoint/2010/main" val="21565689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86452" y="437865"/>
            <a:ext cx="762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Calibri"/>
              </a:rPr>
              <a:t>ORDERING INFORMATION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1593643"/>
              </p:ext>
            </p:extLst>
          </p:nvPr>
        </p:nvGraphicFramePr>
        <p:xfrm>
          <a:off x="936007" y="1299639"/>
          <a:ext cx="7772400" cy="5238672"/>
        </p:xfrm>
        <a:graphic>
          <a:graphicData uri="http://schemas.openxmlformats.org/drawingml/2006/table">
            <a:tbl>
              <a:tblPr firstRow="1" bandRow="1"/>
              <a:tblGrid>
                <a:gridCol w="28354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369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78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hruti"/>
                        </a:rPr>
                        <a:t>PRODUCT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hrut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hruti"/>
                        </a:rPr>
                        <a:t>DESCRIPTION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hrut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8609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hruti"/>
                        </a:rPr>
                        <a:t>SARVAM UCS SME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hruti"/>
                        </a:rPr>
                        <a:t>Matrix SARVAM Unified Communication Server for SME for ETERNITY GENX (hardware). Preloaded with licenses for 5 IPSUB, 4 VOCODER CHANNELS and 4 VOICE MAIL CHANNELS. For VOCODER and VOICE MAIL, respective daughter-boards are required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845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hruti"/>
                        </a:rPr>
                        <a:t>SARVAM VOCODER CHNL4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hruti"/>
                        </a:rPr>
                        <a:t>SARVAM VOCODER CHNL16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hruti"/>
                        </a:rPr>
                        <a:t>VOCODER CHANNELS for SARVAM UCS to support 4/16 simultaneous calls with transcoding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750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hruti"/>
                        </a:rPr>
                        <a:t>SARVAM VMS CHNL4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hruti"/>
                        </a:rPr>
                        <a:t>SARVAM VMS CHNL16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hruti"/>
                        </a:rPr>
                        <a:t>License for VOICE MAIL CHANNELS for SARVAM UCS to support 4/16 simultaneous voice mail sessions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8609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hruti"/>
                        </a:rPr>
                        <a:t>SARVAM IPSUB5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hruti"/>
                        </a:rPr>
                        <a:t>SARVAM IPSUB10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hruti"/>
                        </a:rPr>
                        <a:t>SARVAM IPSUB50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hruti"/>
                        </a:rPr>
                        <a:t>SARVAM IPSUB100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hruti"/>
                        </a:rPr>
                        <a:t>SARVAM IPSUB500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hruti"/>
                        </a:rPr>
                        <a:t>License of IP Subscribers for SARVAM UCS to create 5/10/50/100/500 VOIP subscribers.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8609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hruti"/>
                        </a:rPr>
                        <a:t>SARVAM VARTA USER5E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hruti"/>
                        </a:rPr>
                        <a:t>SARVAM VARTA USER10E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hruti"/>
                        </a:rPr>
                        <a:t>SARVAM VARTA USER50E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hruti"/>
                        </a:rPr>
                        <a:t>SARVAM VARTA USER100E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hruti"/>
                        </a:rPr>
                        <a:t>SARVAM VARTA USER500E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hruti"/>
                        </a:rPr>
                        <a:t>License for 5/10/50/100/500 VARTA UCS SOFT CLIENTS with ESSENTIAL features. SARVAM UCS needs this license to register ANDROID/IOS/WINDOWS DESKTOP UCS CLIENTS.  This licensee is not required for HARDWARE IP-PHONES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70643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" y="0"/>
            <a:ext cx="9123072" cy="6858000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990600" y="4765962"/>
            <a:ext cx="106680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700" b="1" dirty="0">
                <a:solidFill>
                  <a:schemeClr val="bg1"/>
                </a:solidFill>
                <a:latin typeface="Arial Narrow" panose="020B0606020202030204" pitchFamily="34" charset="0"/>
              </a:rPr>
              <a:t>MOBILITY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905000" y="2955637"/>
            <a:ext cx="175260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700" b="1" dirty="0">
                <a:solidFill>
                  <a:schemeClr val="bg1"/>
                </a:solidFill>
                <a:latin typeface="Arial Narrow" panose="020B0606020202030204" pitchFamily="34" charset="0"/>
              </a:rPr>
              <a:t>COLLABORATION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5867400" y="3184237"/>
            <a:ext cx="99060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b="1" dirty="0">
                <a:solidFill>
                  <a:schemeClr val="bg1"/>
                </a:solidFill>
                <a:latin typeface="Arial Narrow" panose="020B0606020202030204" pitchFamily="34" charset="0"/>
              </a:rPr>
              <a:t>UYOD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3947391" y="2498437"/>
            <a:ext cx="129540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b="1" dirty="0">
                <a:solidFill>
                  <a:schemeClr val="bg1"/>
                </a:solidFill>
                <a:latin typeface="Arial Narrow" panose="020B0606020202030204" pitchFamily="34" charset="0"/>
              </a:rPr>
              <a:t>UNIFIED NETWORKS</a:t>
            </a: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7047345" y="4537362"/>
            <a:ext cx="129540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b="1" dirty="0">
                <a:solidFill>
                  <a:schemeClr val="bg1"/>
                </a:solidFill>
                <a:latin typeface="Arial Narrow" panose="020B0606020202030204" pitchFamily="34" charset="0"/>
              </a:rPr>
              <a:t>UNIFIED MESSAGING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3409950" y="4558145"/>
            <a:ext cx="232410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Arial Narrow" panose="020B0606020202030204" pitchFamily="34" charset="0"/>
              </a:rPr>
              <a:t>SARVAM UCS</a:t>
            </a:r>
          </a:p>
        </p:txBody>
      </p:sp>
    </p:spTree>
    <p:extLst>
      <p:ext uri="{BB962C8B-B14F-4D97-AF65-F5344CB8AC3E}">
        <p14:creationId xmlns:p14="http://schemas.microsoft.com/office/powerpoint/2010/main" val="39810794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3475036"/>
              </p:ext>
            </p:extLst>
          </p:nvPr>
        </p:nvGraphicFramePr>
        <p:xfrm>
          <a:off x="936007" y="1299639"/>
          <a:ext cx="7772400" cy="5239512"/>
        </p:xfrm>
        <a:graphic>
          <a:graphicData uri="http://schemas.openxmlformats.org/drawingml/2006/table">
            <a:tbl>
              <a:tblPr firstRow="1" bandRow="1"/>
              <a:tblGrid>
                <a:gridCol w="28354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369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395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hruti"/>
                        </a:rPr>
                        <a:t>PRODUCT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hrut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hruti"/>
                        </a:rPr>
                        <a:t>DESCRIPTION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hrut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5457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hruti"/>
                        </a:rPr>
                        <a:t>SARVAM VARTA USER5P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hruti"/>
                        </a:rPr>
                        <a:t>SARVAM VARTA USER10P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hruti"/>
                        </a:rPr>
                        <a:t>SARVAM VARTA USER50P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hruti"/>
                        </a:rPr>
                        <a:t>SARVAM VARTA USER100P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hruti"/>
                        </a:rPr>
                        <a:t>SARVAM VARTA USER500P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hruti"/>
                        </a:rPr>
                        <a:t>License for 5/10/50/100/500 VARTA UCS SOFT CLIENTS with PROFESSIONAL features. SARVAM UCS needs this license to register ANDROID/IOS/WINDOWS DESKTOP UCS CLIENTS.  This licensee is not required for HARDWARE IP-PHONES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6407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hruti"/>
                        </a:rPr>
                        <a:t>NX DBM VOCODER64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hruti"/>
                        </a:rPr>
                        <a:t>VOCODER DAUGHTER-BOARD MODULE (hardware) for ETERNITY GENX/MENX/LENX CPU CARDS capable to support maximum 64 simultaneous VOCODING CHANNELS. UCS AND UMG SERVER licenses are supplied with 4 built-in VOCODER CHANNELS. Additional VOCODER CHNL license is required to activate desired number of channels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54577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hruti"/>
                        </a:rPr>
                        <a:t>NX DBM VMS64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hruti"/>
                        </a:rPr>
                        <a:t>VOICE MAIL DAUGHTER-BOARD MODULE (hardware) having capability to support maximum 64 simultaneous VOICE MAIL SESSIONS for ETERNITY GENX/MENX/LENX CPU CARD. Separate VMS CHANNEL license is required to activate desired number of  channels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86452" y="437865"/>
            <a:ext cx="762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Calibri"/>
              </a:rPr>
              <a:t>ORDERING INFORMATION</a:t>
            </a:r>
          </a:p>
        </p:txBody>
      </p:sp>
    </p:spTree>
    <p:extLst>
      <p:ext uri="{BB962C8B-B14F-4D97-AF65-F5344CB8AC3E}">
        <p14:creationId xmlns:p14="http://schemas.microsoft.com/office/powerpoint/2010/main" val="35832614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66653"/>
              </p:ext>
            </p:extLst>
          </p:nvPr>
        </p:nvGraphicFramePr>
        <p:xfrm>
          <a:off x="936007" y="1299639"/>
          <a:ext cx="7772400" cy="5239513"/>
        </p:xfrm>
        <a:graphic>
          <a:graphicData uri="http://schemas.openxmlformats.org/drawingml/2006/table">
            <a:tbl>
              <a:tblPr firstRow="1" bandRow="1"/>
              <a:tblGrid>
                <a:gridCol w="28354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369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083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hruti"/>
                        </a:rPr>
                        <a:t>PRODUCT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hrut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hruti"/>
                        </a:rPr>
                        <a:t>DESCRIPTION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hrut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9340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hruti"/>
                        </a:rPr>
                        <a:t>ETERNITY GENX12SAC*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hruti"/>
                        </a:rPr>
                        <a:t>ETERNITY GE NEXT-GENERATION PLATFORM with CPU CARD, 12 UNIVERSAL SLOTS and AC power supply in 19INCH 4U ENCLOSURE. VOCODER and VOICE MAIL HARDWARE DAUGHTER-BOARD MODULES are NOT INCLUDED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79340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hruti"/>
                        </a:rPr>
                        <a:t>ETERNITY GENX12SDC*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hruti"/>
                        </a:rPr>
                        <a:t>ETERNITY GE NEXT-GENERATION PLATFORM with CPU CARD, 12 UNIVERSAL SLOTS and DC power supply in 19INCH 4U ENCLOSURE. VOCODER and VOICE MAIL HARDWARE DAUGHTER-BOARD MODULES are NOT INCLUDED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86452" y="437865"/>
            <a:ext cx="762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Calibri"/>
              </a:rPr>
              <a:t>ORDERING INFORMATION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70747" y="6564575"/>
            <a:ext cx="61005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latin typeface="Calibri"/>
              </a:rPr>
              <a:t>* Please refer Next-generation Specification DATASHEET for detailed Technical Specifications</a:t>
            </a:r>
          </a:p>
        </p:txBody>
      </p:sp>
    </p:spTree>
    <p:extLst>
      <p:ext uri="{BB962C8B-B14F-4D97-AF65-F5344CB8AC3E}">
        <p14:creationId xmlns:p14="http://schemas.microsoft.com/office/powerpoint/2010/main" val="15805227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6" y="0"/>
            <a:ext cx="9124688" cy="6858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715000" y="4572000"/>
            <a:ext cx="3418536" cy="838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5865558" y="4743450"/>
            <a:ext cx="3117419" cy="495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/>
              <a:t>THANK YOU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0857037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1" y="0"/>
            <a:ext cx="9121478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0" y="5006975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US" sz="2400" dirty="0"/>
              <a:t>For further information please contact: </a:t>
            </a:r>
            <a:br>
              <a:rPr lang="en-US" sz="2400" dirty="0"/>
            </a:br>
            <a:r>
              <a:rPr lang="en-US" sz="2400" dirty="0">
                <a:hlinkClick r:id="rId4"/>
              </a:rPr>
              <a:t>Ruchir.Talati@MatrixComSec.com</a:t>
            </a:r>
            <a:r>
              <a:rPr lang="en-US" sz="2400" dirty="0"/>
              <a:t> </a:t>
            </a:r>
            <a:br>
              <a:rPr lang="en-US" sz="2400" dirty="0"/>
            </a:br>
            <a:r>
              <a:rPr lang="en-US" sz="2400" dirty="0"/>
              <a:t>+919662544402</a:t>
            </a:r>
          </a:p>
        </p:txBody>
      </p:sp>
    </p:spTree>
    <p:extLst>
      <p:ext uri="{BB962C8B-B14F-4D97-AF65-F5344CB8AC3E}">
        <p14:creationId xmlns:p14="http://schemas.microsoft.com/office/powerpoint/2010/main" val="3576963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" y="0"/>
            <a:ext cx="9123072" cy="6858000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3886200" y="3352800"/>
            <a:ext cx="1325079" cy="375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b="1" dirty="0">
                <a:solidFill>
                  <a:schemeClr val="bg1"/>
                </a:solidFill>
                <a:latin typeface="Arial Narrow" panose="020B0606020202030204" pitchFamily="34" charset="0"/>
              </a:rPr>
              <a:t>UNIFIED NETWORKS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3740085" y="3429000"/>
            <a:ext cx="1506513" cy="914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</a:rPr>
              <a:t>SARVAM UCS</a:t>
            </a: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228600" y="1981200"/>
            <a:ext cx="23622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1800" b="1" i="1" dirty="0">
                <a:solidFill>
                  <a:srgbClr val="0070C0"/>
                </a:solidFill>
              </a:rPr>
              <a:t>MOBILITY</a:t>
            </a:r>
            <a:br>
              <a:rPr lang="en-US" sz="1600" b="1" i="1" dirty="0"/>
            </a:br>
            <a:r>
              <a:rPr lang="en-US" sz="1300" b="1" i="1" dirty="0"/>
              <a:t>- </a:t>
            </a:r>
            <a:r>
              <a:rPr lang="en-US" sz="1300" i="1" dirty="0"/>
              <a:t>Application for Android</a:t>
            </a:r>
            <a:br>
              <a:rPr lang="en-US" sz="1300" i="1" dirty="0"/>
            </a:br>
            <a:r>
              <a:rPr lang="en-US" sz="1300" i="1" dirty="0"/>
              <a:t>  and iOS Smartphones</a:t>
            </a:r>
            <a:br>
              <a:rPr lang="en-US" sz="1300" i="1" dirty="0"/>
            </a:br>
            <a:r>
              <a:rPr lang="en-US" sz="1300" b="1" i="1" dirty="0"/>
              <a:t>-</a:t>
            </a:r>
            <a:r>
              <a:rPr lang="en-US" sz="1300" i="1" dirty="0"/>
              <a:t> Application for Windows PC</a:t>
            </a:r>
            <a:br>
              <a:rPr lang="en-US" sz="1300" i="1" dirty="0"/>
            </a:br>
            <a:r>
              <a:rPr lang="en-US" sz="1300" b="1" i="1" dirty="0"/>
              <a:t>- </a:t>
            </a:r>
            <a:r>
              <a:rPr lang="en-US" sz="1300" i="1" dirty="0"/>
              <a:t>One Number Reach</a:t>
            </a:r>
            <a:br>
              <a:rPr lang="en-US" sz="1200" dirty="0"/>
            </a:br>
            <a:endParaRPr lang="en-US" sz="1200" dirty="0"/>
          </a:p>
        </p:txBody>
      </p:sp>
      <p:sp>
        <p:nvSpPr>
          <p:cNvPr id="16" name="Title 4"/>
          <p:cNvSpPr txBox="1">
            <a:spLocks/>
          </p:cNvSpPr>
          <p:nvPr/>
        </p:nvSpPr>
        <p:spPr>
          <a:xfrm>
            <a:off x="3733800" y="304800"/>
            <a:ext cx="236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>
              <a:spcAft>
                <a:spcPct val="0"/>
              </a:spcAft>
            </a:pPr>
            <a:r>
              <a:rPr lang="en-US" sz="1800" b="1" i="1" dirty="0">
                <a:solidFill>
                  <a:srgbClr val="0070C0"/>
                </a:solidFill>
              </a:rPr>
              <a:t>UNIFIED NETWORKS</a:t>
            </a:r>
            <a:br>
              <a:rPr lang="en-US" sz="1600" b="1" i="1" dirty="0">
                <a:solidFill>
                  <a:srgbClr val="0070C0"/>
                </a:solidFill>
              </a:rPr>
            </a:br>
            <a:r>
              <a:rPr lang="en-US" sz="1300" b="1" i="1" dirty="0"/>
              <a:t>- </a:t>
            </a:r>
            <a:r>
              <a:rPr kumimoji="0" lang="en-US" sz="1300" b="0" i="1" u="none" strike="noStrike" cap="none" normalizeH="0" dirty="0">
                <a:ln>
                  <a:noFill/>
                </a:ln>
                <a:effectLst/>
                <a:latin typeface="Calibri" panose="020F0502020204030204" pitchFamily="34" charset="0"/>
              </a:rPr>
              <a:t>VOIP (SIP)</a:t>
            </a:r>
          </a:p>
          <a:p>
            <a:pPr algn="l" fontAlgn="base">
              <a:spcAft>
                <a:spcPct val="0"/>
              </a:spcAft>
            </a:pPr>
            <a:r>
              <a:rPr lang="en-US" sz="1300" b="1" i="1" baseline="0" dirty="0">
                <a:latin typeface="Calibri" panose="020F0502020204030204" pitchFamily="34" charset="0"/>
              </a:rPr>
              <a:t>- </a:t>
            </a:r>
            <a:r>
              <a:rPr lang="en-US" sz="1300" i="1" baseline="0" dirty="0">
                <a:latin typeface="Calibri" panose="020F0502020204030204" pitchFamily="34" charset="0"/>
              </a:rPr>
              <a:t>GSM/3G</a:t>
            </a:r>
            <a:r>
              <a:rPr lang="en-US" sz="1300" i="1" dirty="0">
                <a:latin typeface="Calibri" panose="020F0502020204030204" pitchFamily="34" charset="0"/>
              </a:rPr>
              <a:t> (Voice/SMS)</a:t>
            </a:r>
          </a:p>
          <a:p>
            <a:pPr algn="l" fontAlgn="base">
              <a:spcAft>
                <a:spcPct val="0"/>
              </a:spcAft>
            </a:pPr>
            <a:r>
              <a:rPr lang="en-US" sz="1300" b="1" i="1" dirty="0">
                <a:latin typeface="Calibri" panose="020F0502020204030204" pitchFamily="34" charset="0"/>
              </a:rPr>
              <a:t>- </a:t>
            </a:r>
            <a:r>
              <a:rPr lang="en-US" sz="1300" i="1" dirty="0">
                <a:latin typeface="Calibri" panose="020F0502020204030204" pitchFamily="34" charset="0"/>
              </a:rPr>
              <a:t>ISDN T1E1 PRI</a:t>
            </a:r>
          </a:p>
          <a:p>
            <a:pPr algn="l" fontAlgn="base">
              <a:spcAft>
                <a:spcPct val="0"/>
              </a:spcAft>
            </a:pPr>
            <a:r>
              <a:rPr lang="en-US" sz="1300" b="1" i="1" baseline="0" dirty="0">
                <a:latin typeface="Calibri" panose="020F0502020204030204" pitchFamily="34" charset="0"/>
              </a:rPr>
              <a:t>- </a:t>
            </a:r>
            <a:r>
              <a:rPr lang="en-US" sz="1300" i="1" baseline="0" dirty="0">
                <a:latin typeface="Calibri" panose="020F0502020204030204" pitchFamily="34" charset="0"/>
              </a:rPr>
              <a:t>PSTN/CO/FXO</a:t>
            </a:r>
            <a:br>
              <a:rPr lang="en-US" sz="1200" dirty="0"/>
            </a:br>
            <a:endParaRPr lang="en-US" sz="1200" dirty="0"/>
          </a:p>
        </p:txBody>
      </p:sp>
      <p:sp>
        <p:nvSpPr>
          <p:cNvPr id="17" name="Title 4"/>
          <p:cNvSpPr txBox="1">
            <a:spLocks/>
          </p:cNvSpPr>
          <p:nvPr/>
        </p:nvSpPr>
        <p:spPr>
          <a:xfrm>
            <a:off x="6858000" y="2209800"/>
            <a:ext cx="2057400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>
              <a:spcAft>
                <a:spcPct val="0"/>
              </a:spcAft>
            </a:pPr>
            <a:r>
              <a:rPr lang="en-US" sz="1600" b="1" i="1" dirty="0">
                <a:solidFill>
                  <a:srgbClr val="0070C0"/>
                </a:solidFill>
              </a:rPr>
              <a:t>UYOD</a:t>
            </a:r>
          </a:p>
          <a:p>
            <a:pPr algn="l" fontAlgn="base">
              <a:spcAft>
                <a:spcPct val="0"/>
              </a:spcAft>
            </a:pPr>
            <a:r>
              <a:rPr lang="en-US" sz="1200" b="1" i="1" dirty="0"/>
              <a:t>- </a:t>
            </a:r>
            <a:r>
              <a:rPr lang="en-US" sz="1200" i="1" dirty="0">
                <a:latin typeface="Calibri" panose="020F0502020204030204" pitchFamily="34" charset="0"/>
              </a:rPr>
              <a:t>Android Smartphone/Tablet</a:t>
            </a:r>
          </a:p>
          <a:p>
            <a:pPr algn="l" fontAlgn="base">
              <a:spcAft>
                <a:spcPct val="0"/>
              </a:spcAft>
            </a:pPr>
            <a:r>
              <a:rPr lang="en-US" sz="1200" i="1" dirty="0">
                <a:latin typeface="Calibri" panose="020F0502020204030204" pitchFamily="34" charset="0"/>
              </a:rPr>
              <a:t>- </a:t>
            </a:r>
            <a:r>
              <a:rPr kumimoji="0" lang="en-US" sz="1200" b="0" i="1" u="none" strike="noStrike" cap="none" normalizeH="0" dirty="0">
                <a:ln>
                  <a:noFill/>
                </a:ln>
                <a:effectLst/>
                <a:latin typeface="Calibri" panose="020F0502020204030204" pitchFamily="34" charset="0"/>
              </a:rPr>
              <a:t>iOS Smartphone/Tablet</a:t>
            </a:r>
          </a:p>
          <a:p>
            <a:pPr algn="l" fontAlgn="base">
              <a:spcAft>
                <a:spcPct val="0"/>
              </a:spcAft>
            </a:pPr>
            <a:r>
              <a:rPr lang="en-US" sz="1200" i="1" baseline="0" dirty="0">
                <a:latin typeface="Calibri" panose="020F0502020204030204" pitchFamily="34" charset="0"/>
              </a:rPr>
              <a:t>- Windows</a:t>
            </a:r>
            <a:r>
              <a:rPr lang="en-US" sz="1200" i="1" dirty="0">
                <a:latin typeface="Calibri" panose="020F0502020204030204" pitchFamily="34" charset="0"/>
              </a:rPr>
              <a:t> PC</a:t>
            </a:r>
          </a:p>
          <a:p>
            <a:pPr algn="l" fontAlgn="base">
              <a:spcAft>
                <a:spcPct val="0"/>
              </a:spcAft>
            </a:pPr>
            <a:r>
              <a:rPr lang="en-US" sz="1200" i="1" dirty="0">
                <a:latin typeface="Calibri" panose="020F0502020204030204" pitchFamily="34" charset="0"/>
              </a:rPr>
              <a:t>- SIP Video Phone</a:t>
            </a:r>
          </a:p>
          <a:p>
            <a:pPr algn="l" fontAlgn="base">
              <a:spcAft>
                <a:spcPct val="0"/>
              </a:spcAft>
            </a:pPr>
            <a:r>
              <a:rPr lang="en-US" sz="1200" i="1" dirty="0">
                <a:latin typeface="Calibri" panose="020F0502020204030204" pitchFamily="34" charset="0"/>
              </a:rPr>
              <a:t>- SIP Phone</a:t>
            </a:r>
          </a:p>
          <a:p>
            <a:pPr algn="l" fontAlgn="base">
              <a:spcAft>
                <a:spcPct val="0"/>
              </a:spcAft>
            </a:pPr>
            <a:r>
              <a:rPr lang="en-US" sz="1200" i="1" dirty="0">
                <a:latin typeface="Calibri" panose="020F0502020204030204" pitchFamily="34" charset="0"/>
              </a:rPr>
              <a:t>- Analog Phone</a:t>
            </a:r>
          </a:p>
          <a:p>
            <a:pPr algn="l" fontAlgn="base">
              <a:spcAft>
                <a:spcPct val="0"/>
              </a:spcAft>
            </a:pPr>
            <a:br>
              <a:rPr lang="en-US" sz="1200" dirty="0"/>
            </a:br>
            <a:endParaRPr lang="en-US" sz="1200" dirty="0"/>
          </a:p>
        </p:txBody>
      </p:sp>
      <p:sp>
        <p:nvSpPr>
          <p:cNvPr id="18" name="Title 4"/>
          <p:cNvSpPr txBox="1">
            <a:spLocks/>
          </p:cNvSpPr>
          <p:nvPr/>
        </p:nvSpPr>
        <p:spPr>
          <a:xfrm>
            <a:off x="6624687" y="4642701"/>
            <a:ext cx="2057400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>
              <a:spcAft>
                <a:spcPct val="0"/>
              </a:spcAft>
            </a:pPr>
            <a:r>
              <a:rPr lang="en-US" sz="1600" b="1" i="1" dirty="0">
                <a:solidFill>
                  <a:srgbClr val="0070C0"/>
                </a:solidFill>
              </a:rPr>
              <a:t>UNIFIED MESSAGING</a:t>
            </a:r>
          </a:p>
          <a:p>
            <a:pPr algn="l" fontAlgn="base">
              <a:spcAft>
                <a:spcPct val="0"/>
              </a:spcAft>
            </a:pPr>
            <a:r>
              <a:rPr lang="en-US" sz="1200" b="1" i="1" dirty="0"/>
              <a:t>- </a:t>
            </a:r>
            <a:r>
              <a:rPr lang="en-US" sz="1200" i="1" dirty="0">
                <a:latin typeface="Calibri" panose="020F0502020204030204" pitchFamily="34" charset="0"/>
              </a:rPr>
              <a:t>SMS to Email</a:t>
            </a:r>
          </a:p>
          <a:p>
            <a:pPr algn="l" fontAlgn="base">
              <a:spcAft>
                <a:spcPct val="0"/>
              </a:spcAft>
            </a:pPr>
            <a:r>
              <a:rPr lang="en-US" sz="1200" i="1" dirty="0">
                <a:latin typeface="Calibri" panose="020F0502020204030204" pitchFamily="34" charset="0"/>
              </a:rPr>
              <a:t>- Email to SMS</a:t>
            </a:r>
          </a:p>
          <a:p>
            <a:pPr algn="l" fontAlgn="base">
              <a:spcAft>
                <a:spcPct val="0"/>
              </a:spcAft>
            </a:pPr>
            <a:r>
              <a:rPr lang="en-US" sz="1200" i="1" dirty="0">
                <a:latin typeface="Calibri" panose="020F0502020204030204" pitchFamily="34" charset="0"/>
              </a:rPr>
              <a:t>- Voice Mail to Email</a:t>
            </a:r>
          </a:p>
          <a:p>
            <a:pPr algn="l" fontAlgn="base">
              <a:spcAft>
                <a:spcPct val="0"/>
              </a:spcAft>
            </a:pPr>
            <a:r>
              <a:rPr lang="en-US" sz="1200" i="1" dirty="0">
                <a:latin typeface="Calibri" panose="020F0502020204030204" pitchFamily="34" charset="0"/>
              </a:rPr>
              <a:t>- SMS over GSM  SIMs </a:t>
            </a:r>
          </a:p>
          <a:p>
            <a:pPr algn="l" fontAlgn="base">
              <a:spcAft>
                <a:spcPct val="0"/>
              </a:spcAft>
            </a:pPr>
            <a:br>
              <a:rPr lang="en-US" sz="1200" dirty="0"/>
            </a:br>
            <a:endParaRPr lang="en-US" sz="1200" dirty="0"/>
          </a:p>
        </p:txBody>
      </p:sp>
      <p:sp>
        <p:nvSpPr>
          <p:cNvPr id="19" name="Title 4"/>
          <p:cNvSpPr txBox="1">
            <a:spLocks/>
          </p:cNvSpPr>
          <p:nvPr/>
        </p:nvSpPr>
        <p:spPr>
          <a:xfrm>
            <a:off x="762000" y="4947501"/>
            <a:ext cx="23622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>
              <a:spcAft>
                <a:spcPct val="0"/>
              </a:spcAft>
            </a:pPr>
            <a:r>
              <a:rPr lang="en-US" sz="1800" b="1" i="1" dirty="0">
                <a:solidFill>
                  <a:srgbClr val="0070C0"/>
                </a:solidFill>
              </a:rPr>
              <a:t>COLLABORATION</a:t>
            </a:r>
            <a:br>
              <a:rPr lang="en-US" sz="1600" b="1" i="1" dirty="0"/>
            </a:br>
            <a:r>
              <a:rPr lang="en-US" sz="1600" b="1" i="1" dirty="0"/>
              <a:t>- </a:t>
            </a:r>
            <a:r>
              <a:rPr lang="en-US" sz="1300" i="1" dirty="0">
                <a:latin typeface="Calibri" panose="020F0502020204030204" pitchFamily="34" charset="0"/>
              </a:rPr>
              <a:t>Presence and Chat</a:t>
            </a:r>
          </a:p>
          <a:p>
            <a:pPr algn="l" fontAlgn="base">
              <a:spcAft>
                <a:spcPct val="0"/>
              </a:spcAft>
            </a:pPr>
            <a:r>
              <a:rPr lang="en-US" sz="1300" i="1" dirty="0">
                <a:latin typeface="Calibri" panose="020F0502020204030204" pitchFamily="34" charset="0"/>
              </a:rPr>
              <a:t>- Audio Conferencing</a:t>
            </a:r>
          </a:p>
          <a:p>
            <a:pPr algn="l" fontAlgn="base">
              <a:spcAft>
                <a:spcPct val="0"/>
              </a:spcAft>
            </a:pPr>
            <a:r>
              <a:rPr lang="en-US" sz="1300" i="1" dirty="0">
                <a:latin typeface="Calibri" panose="020F0502020204030204" pitchFamily="34" charset="0"/>
              </a:rPr>
              <a:t>- Video Calling</a:t>
            </a:r>
          </a:p>
          <a:p>
            <a:pPr algn="l" fontAlgn="base">
              <a:spcAft>
                <a:spcPct val="0"/>
              </a:spcAft>
            </a:pPr>
            <a:r>
              <a:rPr lang="en-US" sz="1300" i="1" dirty="0">
                <a:latin typeface="Calibri" panose="020F0502020204030204" pitchFamily="34" charset="0"/>
              </a:rPr>
              <a:t>- Corporate Directory Integration</a:t>
            </a:r>
          </a:p>
          <a:p>
            <a:pPr algn="l" fontAlgn="base">
              <a:spcAft>
                <a:spcPct val="0"/>
              </a:spcAft>
            </a:pPr>
            <a:r>
              <a:rPr lang="en-US" sz="1300" i="1" dirty="0">
                <a:latin typeface="Calibri" panose="020F0502020204030204" pitchFamily="34" charset="0"/>
              </a:rPr>
              <a:t>- Voice Mail System</a:t>
            </a:r>
          </a:p>
        </p:txBody>
      </p:sp>
    </p:spTree>
    <p:extLst>
      <p:ext uri="{BB962C8B-B14F-4D97-AF65-F5344CB8AC3E}">
        <p14:creationId xmlns:p14="http://schemas.microsoft.com/office/powerpoint/2010/main" val="40445716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4"/>
          <p:cNvSpPr txBox="1">
            <a:spLocks/>
          </p:cNvSpPr>
          <p:nvPr/>
        </p:nvSpPr>
        <p:spPr>
          <a:xfrm>
            <a:off x="1662918" y="5131388"/>
            <a:ext cx="16002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>
              <a:spcAft>
                <a:spcPct val="0"/>
              </a:spcAft>
            </a:pPr>
            <a:r>
              <a:rPr lang="en-US" sz="1400" b="1" i="1" dirty="0">
                <a:solidFill>
                  <a:schemeClr val="bg1">
                    <a:lumMod val="50000"/>
                  </a:schemeClr>
                </a:solidFill>
              </a:rPr>
              <a:t>Voice / Video</a:t>
            </a:r>
          </a:p>
          <a:p>
            <a:pPr algn="l" fontAlgn="base">
              <a:spcAft>
                <a:spcPct val="0"/>
              </a:spcAft>
            </a:pPr>
            <a:r>
              <a:rPr lang="en-US" sz="1400" b="1" i="1" dirty="0">
                <a:solidFill>
                  <a:schemeClr val="bg1">
                    <a:lumMod val="50000"/>
                  </a:schemeClr>
                </a:solidFill>
              </a:rPr>
              <a:t>Calling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4904" y="381000"/>
            <a:ext cx="4167739" cy="6858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b="1" dirty="0">
                <a:solidFill>
                  <a:prstClr val="black"/>
                </a:solidFill>
              </a:rPr>
              <a:t>KEY DIFFERENTIATORS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199" y="4117508"/>
            <a:ext cx="1118920" cy="97376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2133600"/>
            <a:ext cx="1118920" cy="97376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164" y="2091569"/>
            <a:ext cx="1118920" cy="97376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528" y="2087072"/>
            <a:ext cx="1118920" cy="97376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464" y="2075527"/>
            <a:ext cx="1118920" cy="97376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588" y="4114316"/>
            <a:ext cx="1118164" cy="97300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220" y="4114317"/>
            <a:ext cx="1118164" cy="97300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768" y="4100461"/>
            <a:ext cx="1118164" cy="973007"/>
          </a:xfrm>
          <a:prstGeom prst="rect">
            <a:avLst/>
          </a:prstGeom>
        </p:spPr>
      </p:pic>
      <p:sp>
        <p:nvSpPr>
          <p:cNvPr id="31" name="Title 4"/>
          <p:cNvSpPr txBox="1">
            <a:spLocks/>
          </p:cNvSpPr>
          <p:nvPr/>
        </p:nvSpPr>
        <p:spPr>
          <a:xfrm>
            <a:off x="6343301" y="3078065"/>
            <a:ext cx="1422171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>
              <a:spcAft>
                <a:spcPct val="0"/>
              </a:spcAft>
            </a:pPr>
            <a:r>
              <a:rPr lang="en-US" sz="1400" b="1" i="1" dirty="0">
                <a:solidFill>
                  <a:schemeClr val="bg1">
                    <a:lumMod val="50000"/>
                  </a:schemeClr>
                </a:solidFill>
              </a:rPr>
              <a:t>Conferencing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2" name="Title 4"/>
          <p:cNvSpPr txBox="1">
            <a:spLocks/>
          </p:cNvSpPr>
          <p:nvPr/>
        </p:nvSpPr>
        <p:spPr>
          <a:xfrm>
            <a:off x="4902429" y="3091049"/>
            <a:ext cx="1422171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>
              <a:spcAft>
                <a:spcPct val="0"/>
              </a:spcAft>
            </a:pPr>
            <a:r>
              <a:rPr lang="en-US" sz="1400" b="1" i="1" dirty="0">
                <a:solidFill>
                  <a:schemeClr val="bg1">
                    <a:lumMod val="50000"/>
                  </a:schemeClr>
                </a:solidFill>
              </a:rPr>
              <a:t>Unified Messaging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3" name="Title 4"/>
          <p:cNvSpPr txBox="1">
            <a:spLocks/>
          </p:cNvSpPr>
          <p:nvPr/>
        </p:nvSpPr>
        <p:spPr>
          <a:xfrm>
            <a:off x="1806929" y="3060835"/>
            <a:ext cx="1422171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>
              <a:spcAft>
                <a:spcPct val="0"/>
              </a:spcAft>
            </a:pPr>
            <a:r>
              <a:rPr lang="en-US" sz="1400" b="1" i="1" dirty="0">
                <a:solidFill>
                  <a:schemeClr val="bg1">
                    <a:lumMod val="50000"/>
                  </a:schemeClr>
                </a:solidFill>
              </a:rPr>
              <a:t>Presence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4" name="Title 4"/>
          <p:cNvSpPr txBox="1">
            <a:spLocks/>
          </p:cNvSpPr>
          <p:nvPr/>
        </p:nvSpPr>
        <p:spPr>
          <a:xfrm>
            <a:off x="3346864" y="3060835"/>
            <a:ext cx="1422171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>
              <a:spcAft>
                <a:spcPct val="0"/>
              </a:spcAft>
            </a:pPr>
            <a:r>
              <a:rPr lang="en-US" sz="1400" b="1" i="1" dirty="0">
                <a:solidFill>
                  <a:schemeClr val="bg1">
                    <a:lumMod val="50000"/>
                  </a:schemeClr>
                </a:solidFill>
              </a:rPr>
              <a:t>IM / Chat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" name="Title 4"/>
          <p:cNvSpPr txBox="1">
            <a:spLocks/>
          </p:cNvSpPr>
          <p:nvPr/>
        </p:nvSpPr>
        <p:spPr>
          <a:xfrm>
            <a:off x="3296963" y="5049768"/>
            <a:ext cx="1732580" cy="7522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>
              <a:spcAft>
                <a:spcPct val="0"/>
              </a:spcAft>
            </a:pPr>
            <a:r>
              <a:rPr lang="en-US" sz="1400" b="1" i="1" dirty="0">
                <a:solidFill>
                  <a:schemeClr val="bg1">
                    <a:lumMod val="50000"/>
                  </a:schemeClr>
                </a:solidFill>
              </a:rPr>
              <a:t>Collaboration</a:t>
            </a:r>
          </a:p>
          <a:p>
            <a:pPr algn="l" fontAlgn="base">
              <a:spcAft>
                <a:spcPct val="0"/>
              </a:spcAft>
            </a:pPr>
            <a:r>
              <a:rPr lang="en-US" sz="1400" b="1" i="1" dirty="0">
                <a:solidFill>
                  <a:schemeClr val="bg1">
                    <a:lumMod val="50000"/>
                  </a:schemeClr>
                </a:solidFill>
              </a:rPr>
              <a:t>Client – VARTA WIN200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3" name="Title 4"/>
          <p:cNvSpPr txBox="1">
            <a:spLocks/>
          </p:cNvSpPr>
          <p:nvPr/>
        </p:nvSpPr>
        <p:spPr>
          <a:xfrm>
            <a:off x="4916168" y="5152471"/>
            <a:ext cx="1422171" cy="5830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>
              <a:spcAft>
                <a:spcPct val="0"/>
              </a:spcAft>
            </a:pPr>
            <a:r>
              <a:rPr lang="en-US" sz="1400" b="1" i="1" dirty="0">
                <a:solidFill>
                  <a:schemeClr val="bg1">
                    <a:lumMod val="50000"/>
                  </a:schemeClr>
                </a:solidFill>
              </a:rPr>
              <a:t>Mobile</a:t>
            </a:r>
          </a:p>
          <a:p>
            <a:pPr algn="l" fontAlgn="base">
              <a:spcAft>
                <a:spcPct val="0"/>
              </a:spcAft>
            </a:pPr>
            <a:r>
              <a:rPr lang="en-US" sz="1400" b="1" i="1" dirty="0">
                <a:solidFill>
                  <a:schemeClr val="bg1">
                    <a:lumMod val="50000"/>
                  </a:schemeClr>
                </a:solidFill>
              </a:rPr>
              <a:t>Client – VARTA ADR/IOS100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4" name="Title 4"/>
          <p:cNvSpPr txBox="1">
            <a:spLocks/>
          </p:cNvSpPr>
          <p:nvPr/>
        </p:nvSpPr>
        <p:spPr>
          <a:xfrm>
            <a:off x="6419386" y="5087325"/>
            <a:ext cx="1422171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>
              <a:spcAft>
                <a:spcPct val="0"/>
              </a:spcAft>
            </a:pPr>
            <a:r>
              <a:rPr lang="en-US" sz="1400" b="1" i="1" dirty="0">
                <a:solidFill>
                  <a:schemeClr val="bg1">
                    <a:lumMod val="50000"/>
                  </a:schemeClr>
                </a:solidFill>
              </a:rPr>
              <a:t>Application</a:t>
            </a:r>
          </a:p>
          <a:p>
            <a:pPr algn="l" fontAlgn="base">
              <a:spcAft>
                <a:spcPct val="0"/>
              </a:spcAft>
            </a:pPr>
            <a:r>
              <a:rPr lang="en-US" sz="1400" b="1" i="1" dirty="0">
                <a:solidFill>
                  <a:schemeClr val="bg1">
                    <a:lumMod val="50000"/>
                  </a:schemeClr>
                </a:solidFill>
              </a:rPr>
              <a:t>Integration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787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" y="0"/>
            <a:ext cx="912956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04800"/>
            <a:ext cx="4167739" cy="685800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>
                <a:solidFill>
                  <a:prstClr val="black"/>
                </a:solidFill>
              </a:rPr>
              <a:t>TRAGET CUSTOMERS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76200" y="1791854"/>
            <a:ext cx="2202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</a:rPr>
              <a:t>Modern Enterprises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819400" y="1791854"/>
            <a:ext cx="1299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</a:rPr>
              <a:t>Star Hotels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648200" y="1751814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</a:rPr>
              <a:t>Specialty Hospitals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010400" y="1668743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chemeClr val="bg1"/>
                </a:solidFill>
              </a:rPr>
              <a:t>SIP Trunking Service Providers </a:t>
            </a:r>
          </a:p>
        </p:txBody>
      </p:sp>
    </p:spTree>
    <p:extLst>
      <p:ext uri="{BB962C8B-B14F-4D97-AF65-F5344CB8AC3E}">
        <p14:creationId xmlns:p14="http://schemas.microsoft.com/office/powerpoint/2010/main" val="25498088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04800"/>
            <a:ext cx="4167739" cy="6858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b="1" dirty="0">
                <a:solidFill>
                  <a:prstClr val="black"/>
                </a:solidFill>
              </a:rPr>
              <a:t>SOLUTION OVERVIEW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5303784"/>
              </p:ext>
            </p:extLst>
          </p:nvPr>
        </p:nvGraphicFramePr>
        <p:xfrm>
          <a:off x="609600" y="1905000"/>
          <a:ext cx="7772400" cy="406908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36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07720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</a:pP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TELEPHONY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99 SIP</a:t>
                      </a:r>
                      <a:r>
                        <a:rPr lang="en-US" sz="16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 Trunks</a:t>
                      </a:r>
                      <a:endParaRPr lang="en-US" sz="1600" b="0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8 T1E1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ISDN PRI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40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GSM SIMs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128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POTS (CO)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772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ENDPOINTS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999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UC CLIENTS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999 IP SUBSCRIBER	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96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 Key Phones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240 Analog Phones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772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APPLICATIONS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Android/iOS/Windows PC UC Client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Voice Mail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SMS Gateway SMS to Email Email</a:t>
                      </a:r>
                      <a:r>
                        <a:rPr lang="en-US" sz="1600" b="0" baseline="0" dirty="0">
                          <a:solidFill>
                            <a:schemeClr val="tx1"/>
                          </a:solidFill>
                        </a:rPr>
                        <a:t> to SMS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Hospitality Module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772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INTEROP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ITSPs</a:t>
                      </a:r>
                      <a:r>
                        <a:rPr lang="en-US" sz="1600" b="0" baseline="0" dirty="0">
                          <a:solidFill>
                            <a:schemeClr val="tx1"/>
                          </a:solidFill>
                        </a:rPr>
                        <a:t> (VOIP Carriers)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PMS/CAS Integration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Third-Party</a:t>
                      </a:r>
                      <a:r>
                        <a:rPr lang="en-US" sz="1600" b="0" baseline="0" dirty="0">
                          <a:solidFill>
                            <a:schemeClr val="tx1"/>
                          </a:solidFill>
                        </a:rPr>
                        <a:t> SIP Devices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Call Center Solutions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772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MANAGEMENT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Web based</a:t>
                      </a:r>
                      <a:r>
                        <a:rPr lang="en-US" b="0" baseline="0" dirty="0">
                          <a:solidFill>
                            <a:schemeClr val="tx1"/>
                          </a:solidFill>
                        </a:rPr>
                        <a:t> GUI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Remote Support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SNMP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Class of Services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26153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" y="0"/>
            <a:ext cx="912389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0699" y="381000"/>
            <a:ext cx="5562600" cy="6858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b="1" dirty="0">
                <a:solidFill>
                  <a:prstClr val="black"/>
                </a:solidFill>
              </a:rPr>
              <a:t>SARVAM UCS ARCHITECTURE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00201" y="3276600"/>
            <a:ext cx="121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dirty="0"/>
              <a:t>ETERNITY</a:t>
            </a:r>
          </a:p>
          <a:p>
            <a:pPr lvl="0" algn="ctr"/>
            <a:r>
              <a:rPr lang="en-US" dirty="0"/>
              <a:t>GENX12S</a:t>
            </a:r>
          </a:p>
          <a:p>
            <a:pPr lvl="0" algn="ctr"/>
            <a:r>
              <a:rPr lang="en-US" dirty="0"/>
              <a:t>Platform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33800" y="3274291"/>
            <a:ext cx="121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dirty="0"/>
              <a:t>SARVAM UCS SME</a:t>
            </a:r>
          </a:p>
          <a:p>
            <a:pPr lvl="0" algn="ctr"/>
            <a:r>
              <a:rPr lang="en-US" dirty="0"/>
              <a:t>Server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48400" y="3276600"/>
            <a:ext cx="121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b="1" dirty="0">
                <a:solidFill>
                  <a:schemeClr val="bg1"/>
                </a:solidFill>
              </a:rPr>
              <a:t>SARVAM UCS SME</a:t>
            </a:r>
          </a:p>
          <a:p>
            <a:pPr lvl="0" algn="ctr"/>
            <a:r>
              <a:rPr lang="en-US" b="1" dirty="0">
                <a:solidFill>
                  <a:schemeClr val="bg1"/>
                </a:solidFill>
              </a:rPr>
              <a:t>Server</a:t>
            </a:r>
          </a:p>
        </p:txBody>
      </p:sp>
    </p:spTree>
    <p:extLst>
      <p:ext uri="{BB962C8B-B14F-4D97-AF65-F5344CB8AC3E}">
        <p14:creationId xmlns:p14="http://schemas.microsoft.com/office/powerpoint/2010/main" val="23002590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" y="0"/>
            <a:ext cx="912307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1100" y="533400"/>
            <a:ext cx="6781799" cy="685800"/>
          </a:xfrm>
        </p:spPr>
        <p:txBody>
          <a:bodyPr>
            <a:noAutofit/>
          </a:bodyPr>
          <a:lstStyle/>
          <a:p>
            <a:pPr lvl="0"/>
            <a:r>
              <a:rPr lang="en-US" sz="3200" b="1" dirty="0"/>
              <a:t>ETERNITY GENX12S Platform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90600" y="4267200"/>
            <a:ext cx="7620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</a:rPr>
              <a:t>250W AC/DC PS + 12 Universal Slots + CPU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</a:rPr>
              <a:t>On-board VOIP and VMS Provision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</a:rPr>
              <a:t>Optional – DAUGHTER BOARD MODULE for VOCODER and VMS Channels on CPU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</a:rPr>
              <a:t>Gigabit LAN and  WAN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</a:rPr>
              <a:t>IPv6 Ready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</a:rPr>
              <a:t>19” Rack Mountable 4U Enclosure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</a:rPr>
              <a:t>Interface Cards support of ETERNITY GE</a:t>
            </a:r>
          </a:p>
        </p:txBody>
      </p:sp>
    </p:spTree>
    <p:extLst>
      <p:ext uri="{BB962C8B-B14F-4D97-AF65-F5344CB8AC3E}">
        <p14:creationId xmlns:p14="http://schemas.microsoft.com/office/powerpoint/2010/main" val="16468401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632</TotalTime>
  <Words>1480</Words>
  <Application>Microsoft Office PowerPoint</Application>
  <PresentationFormat>On-screen Show (4:3)</PresentationFormat>
  <Paragraphs>369</Paragraphs>
  <Slides>33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Arial Narrow</vt:lpstr>
      <vt:lpstr>Calibri</vt:lpstr>
      <vt:lpstr>Shruti</vt:lpstr>
      <vt:lpstr>Office Theme</vt:lpstr>
      <vt:lpstr>PowerPoint Presentation</vt:lpstr>
      <vt:lpstr>SARVAM UCS</vt:lpstr>
      <vt:lpstr>PowerPoint Presentation</vt:lpstr>
      <vt:lpstr>MOBILITY - Application for Android   and iOS Smartphones - Application for Windows PC - One Number Reach </vt:lpstr>
      <vt:lpstr>KEY DIFFERENTIATORS</vt:lpstr>
      <vt:lpstr>TRAGET CUSTOMERS</vt:lpstr>
      <vt:lpstr>SOLUTION OVERVIEW</vt:lpstr>
      <vt:lpstr>SARVAM UCS ARCHITECTURE</vt:lpstr>
      <vt:lpstr>ETERNITY GENX12S Platform</vt:lpstr>
      <vt:lpstr>SARVAM UCS SME Server</vt:lpstr>
      <vt:lpstr>SARVAM UC Solution</vt:lpstr>
      <vt:lpstr>MOBILITY</vt:lpstr>
      <vt:lpstr>Use Your Own Device (UYOD)</vt:lpstr>
      <vt:lpstr>Multiple Devices One Number Reach</vt:lpstr>
      <vt:lpstr>UNIFIED NETWORKS</vt:lpstr>
      <vt:lpstr>PowerPoint Presentation</vt:lpstr>
      <vt:lpstr>UNIFIED CLIENTS</vt:lpstr>
      <vt:lpstr>Future Ready Connect to New-age UC Clients</vt:lpstr>
      <vt:lpstr>UNIFIED MESSAGING</vt:lpstr>
      <vt:lpstr>Unified Messaging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 further information please contact:  Ruchir.Talati@MatrixComSec.com  +919662544402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SARVAM UCS</dc:title>
  <dc:creator>Administrator</dc:creator>
  <cp:lastModifiedBy>RUCHIR</cp:lastModifiedBy>
  <cp:revision>62</cp:revision>
  <dcterms:created xsi:type="dcterms:W3CDTF">2016-05-06T10:48:42Z</dcterms:created>
  <dcterms:modified xsi:type="dcterms:W3CDTF">2017-02-22T06:09:20Z</dcterms:modified>
</cp:coreProperties>
</file>