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58" r:id="rId3"/>
    <p:sldId id="263" r:id="rId4"/>
    <p:sldId id="264" r:id="rId5"/>
    <p:sldId id="290" r:id="rId6"/>
    <p:sldId id="295" r:id="rId7"/>
    <p:sldId id="291" r:id="rId8"/>
    <p:sldId id="289" r:id="rId9"/>
    <p:sldId id="266" r:id="rId10"/>
    <p:sldId id="267" r:id="rId11"/>
    <p:sldId id="268" r:id="rId12"/>
    <p:sldId id="271" r:id="rId13"/>
    <p:sldId id="269" r:id="rId14"/>
    <p:sldId id="303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2" r:id="rId29"/>
    <p:sldId id="294" r:id="rId30"/>
    <p:sldId id="297" r:id="rId31"/>
    <p:sldId id="298" r:id="rId32"/>
    <p:sldId id="301" r:id="rId33"/>
    <p:sldId id="299" r:id="rId34"/>
    <p:sldId id="300" r:id="rId35"/>
    <p:sldId id="288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A02C-540E-46EC-ABA8-33532000EB35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5B312-42BA-49FE-81D7-3E0101FBB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F933E-7F08-400F-A87D-5863D27E7D2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2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6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5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3D994-F2D1-4950-B5D2-7966D6D791D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26A6-8CC3-42D5-BD41-A4981257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microsoft.com/office/2007/relationships/hdphoto" Target="../media/hdphoto4.wdp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utterstock.com/subscribe.mhtml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jpeg"/><Relationship Id="rId7" Type="http://schemas.microsoft.com/office/2007/relationships/hdphoto" Target="../media/hdphoto8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7.wdp"/><Relationship Id="rId4" Type="http://schemas.openxmlformats.org/officeDocument/2006/relationships/image" Target="../media/image39.pn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Ronak.Sharma@MatrixComSec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2105561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Matrix Hospitality Solution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465493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Customer Service made Simple</a:t>
            </a:r>
            <a:endParaRPr lang="en-US" sz="1400" dirty="0" smtClean="0"/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5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8193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Guest Benefits</a:t>
            </a:r>
          </a:p>
          <a:p>
            <a:pPr marL="573087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/>
              <a:t>Set customized Reminders as per the convenience</a:t>
            </a:r>
          </a:p>
          <a:p>
            <a:pPr marL="573087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/>
              <a:t>Can be connected with office callers through Voicemail and VoIP</a:t>
            </a:r>
          </a:p>
          <a:p>
            <a:pPr marL="573087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/>
              <a:t>Cost-effective long distance calling to minimize roaming costs</a:t>
            </a:r>
          </a:p>
          <a:p>
            <a:pPr marL="573087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/>
              <a:t>Receive important guest room phones over Mobile phone while away</a:t>
            </a:r>
          </a:p>
          <a:p>
            <a:pPr marL="573087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300" dirty="0"/>
              <a:t>Receive prompt service from the service staff</a:t>
            </a:r>
          </a:p>
        </p:txBody>
      </p:sp>
      <p:pic>
        <p:nvPicPr>
          <p:cNvPr id="4" name="Picture 2" descr="http://www.matrixcomsec.com/telecomsolutions/images/mo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663437"/>
            <a:ext cx="5486401" cy="21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How Matrix helps Hotels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83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64127" y="1219200"/>
            <a:ext cx="22860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Hospitality Phone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Systems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 effectively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manage daily call activities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150061" y="1238224"/>
            <a:ext cx="283464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Built-in Front Desk Management Software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 effectively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manage operator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operations without additional software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What Matrix has for Hotels</a:t>
            </a:r>
            <a:endParaRPr lang="en-US" sz="3200" b="1" dirty="0"/>
          </a:p>
        </p:txBody>
      </p:sp>
      <p:pic>
        <p:nvPicPr>
          <p:cNvPr id="1026" name="Picture 2" descr="C:\Users\user\Desktop\HOspitality PBXs ima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7"/>
          <a:stretch/>
        </p:blipFill>
        <p:spPr bwMode="auto">
          <a:xfrm>
            <a:off x="64930" y="3534898"/>
            <a:ext cx="3282256" cy="11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ospitality Termin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80" y="3733800"/>
            <a:ext cx="2834639" cy="11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592">
            <a:off x="6793482" y="3630554"/>
            <a:ext cx="2136955" cy="195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6384636" y="1246909"/>
            <a:ext cx="2286000" cy="2133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</a:rPr>
              <a:t>Hotel Phones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 offer memorable experience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and convenience to guests and operator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542" y="890244"/>
            <a:ext cx="8838917" cy="5510555"/>
            <a:chOff x="152542" y="495300"/>
            <a:chExt cx="8838917" cy="5867400"/>
          </a:xfrm>
        </p:grpSpPr>
        <p:sp>
          <p:nvSpPr>
            <p:cNvPr id="7" name="Circular Arrow 6"/>
            <p:cNvSpPr/>
            <p:nvPr/>
          </p:nvSpPr>
          <p:spPr bwMode="auto">
            <a:xfrm rot="10800000">
              <a:off x="564409" y="759935"/>
              <a:ext cx="8113507" cy="5497556"/>
            </a:xfrm>
            <a:prstGeom prst="circularArrow">
              <a:avLst>
                <a:gd name="adj1" fmla="val 6747"/>
                <a:gd name="adj2" fmla="val 398863"/>
                <a:gd name="adj3" fmla="val 20505445"/>
                <a:gd name="adj4" fmla="val 21137267"/>
                <a:gd name="adj5" fmla="val 7653"/>
              </a:avLst>
            </a:prstGeom>
            <a:solidFill>
              <a:schemeClr val="accent4">
                <a:lumMod val="50000"/>
                <a:lumOff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34269" y="4838700"/>
              <a:ext cx="2414022" cy="1470475"/>
              <a:chOff x="1325704" y="4876800"/>
              <a:chExt cx="2414022" cy="1470475"/>
            </a:xfrm>
          </p:grpSpPr>
          <p:sp>
            <p:nvSpPr>
              <p:cNvPr id="61" name="Oval 60"/>
              <p:cNvSpPr/>
              <p:nvPr/>
            </p:nvSpPr>
            <p:spPr bwMode="auto">
              <a:xfrm>
                <a:off x="1363413" y="4876800"/>
                <a:ext cx="2370387" cy="1158519"/>
              </a:xfrm>
              <a:prstGeom prst="ellipse">
                <a:avLst/>
              </a:prstGeom>
              <a:solidFill>
                <a:schemeClr val="bg2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569720" y="4953000"/>
                <a:ext cx="1806910" cy="855942"/>
                <a:chOff x="1569720" y="4953000"/>
                <a:chExt cx="1806910" cy="855942"/>
              </a:xfrm>
            </p:grpSpPr>
            <p:pic>
              <p:nvPicPr>
                <p:cNvPr id="64" name="Picture 50" descr="Laptop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4600" y="4953000"/>
                  <a:ext cx="862030" cy="8559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1569720" y="5119361"/>
                  <a:ext cx="1097280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Web-based Configuration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" name="Rounded Rectangle 1"/>
              <p:cNvSpPr>
                <a:spLocks noChangeArrowheads="1"/>
              </p:cNvSpPr>
              <p:nvPr/>
            </p:nvSpPr>
            <p:spPr bwMode="auto">
              <a:xfrm>
                <a:off x="1325704" y="5798635"/>
                <a:ext cx="2414022" cy="5486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400" b="1" dirty="0" smtClean="0">
                    <a:solidFill>
                      <a:schemeClr val="bg1"/>
                    </a:solidFill>
                  </a:rPr>
                  <a:t>Easy Administration and Remote Maintenance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542" y="1819816"/>
              <a:ext cx="2290763" cy="1875884"/>
              <a:chOff x="604837" y="2346990"/>
              <a:chExt cx="2290763" cy="1875884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604837" y="2346990"/>
                <a:ext cx="2290763" cy="1691610"/>
              </a:xfrm>
              <a:prstGeom prst="ellipse">
                <a:avLst/>
              </a:prstGeom>
              <a:solidFill>
                <a:schemeClr val="bg2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Rounded Rectangle 91"/>
              <p:cNvSpPr>
                <a:spLocks noChangeArrowheads="1"/>
              </p:cNvSpPr>
              <p:nvPr/>
            </p:nvSpPr>
            <p:spPr bwMode="auto">
              <a:xfrm>
                <a:off x="654378" y="3832209"/>
                <a:ext cx="2194560" cy="3906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400" b="1" dirty="0" smtClean="0">
                    <a:solidFill>
                      <a:schemeClr val="bg1"/>
                    </a:solidFill>
                  </a:rPr>
                  <a:t>Multiple Trunk Options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Cloud 56"/>
              <p:cNvSpPr/>
              <p:nvPr/>
            </p:nvSpPr>
            <p:spPr bwMode="auto">
              <a:xfrm>
                <a:off x="876747" y="2517775"/>
                <a:ext cx="996632" cy="650301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GSM</a:t>
                </a:r>
              </a:p>
            </p:txBody>
          </p:sp>
          <p:sp>
            <p:nvSpPr>
              <p:cNvPr id="58" name="Cloud 57"/>
              <p:cNvSpPr/>
              <p:nvPr/>
            </p:nvSpPr>
            <p:spPr bwMode="auto">
              <a:xfrm>
                <a:off x="1588569" y="2591990"/>
                <a:ext cx="933136" cy="501869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PSTN</a:t>
                </a:r>
              </a:p>
            </p:txBody>
          </p:sp>
          <p:sp>
            <p:nvSpPr>
              <p:cNvPr id="59" name="Cloud 58"/>
              <p:cNvSpPr/>
              <p:nvPr/>
            </p:nvSpPr>
            <p:spPr bwMode="auto">
              <a:xfrm>
                <a:off x="859086" y="3248818"/>
                <a:ext cx="850722" cy="501869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ISDN</a:t>
                </a:r>
              </a:p>
            </p:txBody>
          </p:sp>
          <p:sp>
            <p:nvSpPr>
              <p:cNvPr id="60" name="Cloud 59"/>
              <p:cNvSpPr/>
              <p:nvPr/>
            </p:nvSpPr>
            <p:spPr bwMode="auto">
              <a:xfrm>
                <a:off x="1512936" y="2993239"/>
                <a:ext cx="1248124" cy="686593"/>
              </a:xfrm>
              <a:prstGeom prst="cloud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VoIP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87246" y="495300"/>
              <a:ext cx="3494645" cy="1905000"/>
              <a:chOff x="3058555" y="910842"/>
              <a:chExt cx="3494645" cy="190500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058555" y="990600"/>
                <a:ext cx="3494645" cy="1825242"/>
                <a:chOff x="3058555" y="994158"/>
                <a:chExt cx="3494645" cy="1825242"/>
              </a:xfrm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3058555" y="994158"/>
                  <a:ext cx="3494645" cy="1622042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1" hangingPunct="1">
                    <a:defRPr/>
                  </a:pPr>
                  <a:endParaRPr lang="en-US" dirty="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4" name="Rounded Rectangle 85"/>
                <p:cNvSpPr>
                  <a:spLocks noChangeArrowheads="1"/>
                </p:cNvSpPr>
                <p:nvPr/>
              </p:nvSpPr>
              <p:spPr bwMode="auto">
                <a:xfrm>
                  <a:off x="3769632" y="2428561"/>
                  <a:ext cx="2072491" cy="39083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Flexible User Options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3094501" y="1139442"/>
                <a:ext cx="1218751" cy="567761"/>
                <a:chOff x="910289" y="4109140"/>
                <a:chExt cx="1218751" cy="567761"/>
              </a:xfrm>
            </p:grpSpPr>
            <p:pic>
              <p:nvPicPr>
                <p:cNvPr id="51" name="Picture 9" descr="D:\Shared For Others\VP248 Tilt New copy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0289" y="4109140"/>
                  <a:ext cx="738719" cy="548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507133" y="4185340"/>
                  <a:ext cx="621907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SIP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Phone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4313253" y="910842"/>
                <a:ext cx="938081" cy="734675"/>
                <a:chOff x="1317558" y="1208510"/>
                <a:chExt cx="938081" cy="734675"/>
              </a:xfrm>
            </p:grpSpPr>
            <p:pic>
              <p:nvPicPr>
                <p:cNvPr id="4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629" t="29322" r="37846" b="28648"/>
                <a:stretch/>
              </p:blipFill>
              <p:spPr bwMode="auto">
                <a:xfrm>
                  <a:off x="1317558" y="1208510"/>
                  <a:ext cx="450401" cy="713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0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615559" y="1451624"/>
                  <a:ext cx="640080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Mobile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Phone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206340" y="1672842"/>
                <a:ext cx="1309914" cy="609737"/>
                <a:chOff x="1810085" y="5280863"/>
                <a:chExt cx="1309914" cy="609737"/>
              </a:xfrm>
            </p:grpSpPr>
            <p:pic>
              <p:nvPicPr>
                <p:cNvPr id="47" name="Picture 31" descr="sltphone.jpg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12009" y="5280863"/>
                  <a:ext cx="707990" cy="6097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810085" y="5352598"/>
                  <a:ext cx="914400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Guestroom Phone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307523" y="970602"/>
                <a:ext cx="951103" cy="722360"/>
                <a:chOff x="3048000" y="4749849"/>
                <a:chExt cx="951103" cy="722360"/>
              </a:xfrm>
            </p:grpSpPr>
            <p:pic>
              <p:nvPicPr>
                <p:cNvPr id="45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048000" y="4749849"/>
                  <a:ext cx="274320" cy="702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6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3267583" y="4980648"/>
                  <a:ext cx="731520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Wireless</a:t>
                  </a: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Phone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3300424" y="1825242"/>
                <a:ext cx="1950910" cy="643961"/>
                <a:chOff x="458826" y="2975667"/>
                <a:chExt cx="1950910" cy="643961"/>
              </a:xfrm>
            </p:grpSpPr>
            <p:pic>
              <p:nvPicPr>
                <p:cNvPr id="43" name="Picture 32" descr="sltphone.jpg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826" y="2975667"/>
                  <a:ext cx="1234630" cy="634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1541056" y="3128067"/>
                  <a:ext cx="868680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Operator</a:t>
                  </a:r>
                </a:p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Console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6157992" y="1257300"/>
              <a:ext cx="2771899" cy="1653540"/>
              <a:chOff x="6324600" y="1927860"/>
              <a:chExt cx="2771899" cy="165354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324600" y="1927860"/>
                <a:ext cx="2771899" cy="1653540"/>
                <a:chOff x="5991101" y="2324100"/>
                <a:chExt cx="2771899" cy="165354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6175665" y="2324100"/>
                  <a:ext cx="2256969" cy="1326511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1" hangingPunct="1">
                    <a:defRPr/>
                  </a:pPr>
                  <a:endParaRPr lang="en-US" dirty="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5991101" y="3429000"/>
                  <a:ext cx="2771899" cy="5486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Valued-added Services</a:t>
                  </a:r>
                </a:p>
                <a:p>
                  <a:pPr algn="ctr" eaLnBrk="1" hangingPunct="1"/>
                  <a:r>
                    <a:rPr lang="en-US" sz="1400" dirty="0" smtClean="0">
                      <a:solidFill>
                        <a:schemeClr val="bg1"/>
                      </a:solidFill>
                    </a:rPr>
                    <a:t>for enhanced customer services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Group 7"/>
              <p:cNvGrpSpPr>
                <a:grpSpLocks/>
              </p:cNvGrpSpPr>
              <p:nvPr/>
            </p:nvGrpSpPr>
            <p:grpSpPr bwMode="auto">
              <a:xfrm>
                <a:off x="7864321" y="2190750"/>
                <a:ext cx="898676" cy="781050"/>
                <a:chOff x="8013498" y="3074987"/>
                <a:chExt cx="898720" cy="781051"/>
              </a:xfrm>
            </p:grpSpPr>
            <p:pic>
              <p:nvPicPr>
                <p:cNvPr id="33" name="Picture 41" descr="mail box.jpg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7" t="9541" r="9911" b="7767"/>
                <a:stretch>
                  <a:fillRect/>
                </a:stretch>
              </p:blipFill>
              <p:spPr bwMode="auto">
                <a:xfrm>
                  <a:off x="8144782" y="3251200"/>
                  <a:ext cx="650875" cy="604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8013498" y="3074987"/>
                  <a:ext cx="898720" cy="294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0000"/>
                      </a:solidFill>
                    </a:rPr>
                    <a:t>Voice Mail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6629400" y="2359522"/>
                <a:ext cx="1538207" cy="569865"/>
                <a:chOff x="6618957" y="2359522"/>
                <a:chExt cx="1538207" cy="569865"/>
              </a:xfrm>
            </p:grpSpPr>
            <p:sp>
              <p:nvSpPr>
                <p:cNvPr id="31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6916419" y="2413622"/>
                  <a:ext cx="1240745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Automated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Voice Greetings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2" name="Picture 10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756" r="15345"/>
                <a:stretch/>
              </p:blipFill>
              <p:spPr bwMode="auto">
                <a:xfrm>
                  <a:off x="6618957" y="2359522"/>
                  <a:ext cx="375535" cy="5698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4586491" y="4863897"/>
              <a:ext cx="3111225" cy="1498803"/>
              <a:chOff x="6125028" y="4000401"/>
              <a:chExt cx="3111225" cy="1498803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6125028" y="4000401"/>
                <a:ext cx="3111225" cy="1269723"/>
              </a:xfrm>
              <a:prstGeom prst="ellipse">
                <a:avLst/>
              </a:prstGeom>
              <a:solidFill>
                <a:schemeClr val="bg2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7" name="Rounded Rectangle 71"/>
              <p:cNvSpPr>
                <a:spLocks noChangeArrowheads="1"/>
              </p:cNvSpPr>
              <p:nvPr/>
            </p:nvSpPr>
            <p:spPr bwMode="auto">
              <a:xfrm>
                <a:off x="6868456" y="5106012"/>
                <a:ext cx="1645920" cy="393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1400" b="1" dirty="0" smtClean="0">
                    <a:solidFill>
                      <a:schemeClr val="bg1"/>
                    </a:solidFill>
                  </a:rPr>
                  <a:t>Easy Integration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6174751" y="4034822"/>
                <a:ext cx="1690793" cy="1047621"/>
                <a:chOff x="5858914" y="4248382"/>
                <a:chExt cx="1690793" cy="1047621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6305065" y="4248382"/>
                  <a:ext cx="933935" cy="616708"/>
                  <a:chOff x="5463815" y="3057811"/>
                  <a:chExt cx="1117685" cy="685837"/>
                </a:xfrm>
              </p:grpSpPr>
              <p:pic>
                <p:nvPicPr>
                  <p:cNvPr id="26" name="Picture 3" descr="C:\Documents and Settings\JatinDesai.DOMAIN.000\Desktop\images.jpg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0" b="100000" l="0" r="100000">
                                <a14:foregroundMark x1="37333" y1="54000" x2="37333" y2="54000"/>
                                <a14:foregroundMark x1="77333" y1="52000" x2="77333" y2="52000"/>
                                <a14:foregroundMark x1="60000" y1="75000" x2="60000" y2="75000"/>
                                <a14:foregroundMark x1="47333" y1="69000" x2="47333" y2="69000"/>
                                <a14:foregroundMark x1="26000" y1="62000" x2="26000" y2="62000"/>
                                <a14:foregroundMark x1="24667" y1="45000" x2="24667" y2="45000"/>
                                <a14:foregroundMark x1="27333" y1="35000" x2="27333" y2="35000"/>
                                <a14:foregroundMark x1="37333" y1="26000" x2="37333" y2="26000"/>
                                <a14:foregroundMark x1="54667" y1="22000" x2="54667" y2="22000"/>
                                <a14:foregroundMark x1="66000" y1="22000" x2="66000" y2="22000"/>
                                <a14:foregroundMark x1="71333" y1="24000" x2="71333" y2="24000"/>
                                <a14:foregroundMark x1="87333" y1="35000" x2="87333" y2="35000"/>
                                <a14:foregroundMark x1="90000" y1="39000" x2="90000" y2="39000"/>
                                <a14:foregroundMark x1="67333" y1="65000" x2="67333" y2="65000"/>
                                <a14:foregroundMark x1="66000" y1="43000" x2="66000" y2="43000"/>
                                <a14:foregroundMark x1="44667" y1="41000" x2="44667" y2="41000"/>
                                <a14:foregroundMark x1="46000" y1="39000" x2="46000" y2="39000"/>
                                <a14:foregroundMark x1="48667" y1="32000" x2="48667" y2="32000"/>
                                <a14:foregroundMark x1="30000" y1="20000" x2="30000" y2="20000"/>
                                <a14:foregroundMark x1="28667" y1="20000" x2="28667" y2="20000"/>
                                <a14:foregroundMark x1="12667" y1="26000" x2="12667" y2="26000"/>
                                <a14:foregroundMark x1="7333" y1="32000" x2="7333" y2="32000"/>
                                <a14:foregroundMark x1="10000" y1="60000" x2="10000" y2="60000"/>
                                <a14:foregroundMark x1="20000" y1="56000" x2="20000" y2="56000"/>
                                <a14:foregroundMark x1="30000" y1="67000" x2="30000" y2="67000"/>
                                <a14:foregroundMark x1="32667" y1="71000" x2="32667" y2="71000"/>
                                <a14:foregroundMark x1="34667" y1="82000" x2="34667" y2="82000"/>
                                <a14:foregroundMark x1="20000" y1="84000" x2="20000" y2="84000"/>
                                <a14:foregroundMark x1="21333" y1="71000" x2="21333" y2="71000"/>
                                <a14:foregroundMark x1="34667" y1="75000" x2="34667" y2="75000"/>
                                <a14:foregroundMark x1="41333" y1="80000" x2="41333" y2="80000"/>
                                <a14:foregroundMark x1="44667" y1="82000" x2="44667" y2="82000"/>
                                <a14:backgroundMark x1="91333" y1="80000" x2="91333" y2="80000"/>
                                <a14:backgroundMark x1="8667" y1="86000" x2="8667" y2="86000"/>
                                <a14:backgroundMark x1="92667" y1="11000" x2="92667" y2="11000"/>
                                <a14:backgroundMark x1="11333" y1="7000" x2="11333" y2="70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48100" y="3222920"/>
                    <a:ext cx="533400" cy="3556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3" descr="C:\Documents and Settings\JatinDesai.DOMAIN.000\Desktop\images.jpg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63815" y="3057811"/>
                    <a:ext cx="430213" cy="6858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5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858914" y="4804442"/>
                  <a:ext cx="1690793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Security Devices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Door Lock, Sensor, etc.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787669" y="4109259"/>
                <a:ext cx="1448583" cy="973184"/>
                <a:chOff x="7745473" y="4179253"/>
                <a:chExt cx="1448583" cy="973184"/>
              </a:xfrm>
            </p:grpSpPr>
            <p:sp>
              <p:nvSpPr>
                <p:cNvPr id="20" name="TextBox 73"/>
                <p:cNvSpPr txBox="1">
                  <a:spLocks noChangeArrowheads="1"/>
                </p:cNvSpPr>
                <p:nvPr/>
              </p:nvSpPr>
              <p:spPr bwMode="auto">
                <a:xfrm>
                  <a:off x="7745473" y="4660876"/>
                  <a:ext cx="1448583" cy="4915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 smtClean="0">
                      <a:solidFill>
                        <a:srgbClr val="000000"/>
                      </a:solidFill>
                    </a:rPr>
                    <a:t>Paging and External Music devices</a:t>
                  </a:r>
                  <a:endParaRPr lang="en-US" sz="1200" kern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7837972" y="4179253"/>
                  <a:ext cx="1186604" cy="465094"/>
                  <a:chOff x="7685150" y="4179253"/>
                  <a:chExt cx="1186604" cy="465094"/>
                </a:xfrm>
              </p:grpSpPr>
              <p:pic>
                <p:nvPicPr>
                  <p:cNvPr id="22" name="Picture 5" descr="audio systems,boomboxes,cassette players,entertainment,household,music,radios,stereos,tapes,appliances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582" b="15902"/>
                  <a:stretch/>
                </p:blipFill>
                <p:spPr bwMode="auto">
                  <a:xfrm>
                    <a:off x="8182894" y="4179253"/>
                    <a:ext cx="688860" cy="46509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6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9814" t="11072" r="9765" b="19185"/>
                  <a:stretch/>
                </p:blipFill>
                <p:spPr bwMode="auto">
                  <a:xfrm>
                    <a:off x="7685150" y="4218423"/>
                    <a:ext cx="445964" cy="3867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grpSp>
          <p:nvGrpSpPr>
            <p:cNvPr id="13" name="Group 12"/>
            <p:cNvGrpSpPr/>
            <p:nvPr/>
          </p:nvGrpSpPr>
          <p:grpSpPr>
            <a:xfrm>
              <a:off x="6948691" y="3709543"/>
              <a:ext cx="2042768" cy="900557"/>
              <a:chOff x="4118183" y="6019800"/>
              <a:chExt cx="2042768" cy="900557"/>
            </a:xfrm>
          </p:grpSpPr>
          <p:sp>
            <p:nvSpPr>
              <p:cNvPr id="14" name="Rounded Rectangle 71"/>
              <p:cNvSpPr>
                <a:spLocks noChangeArrowheads="1"/>
              </p:cNvSpPr>
              <p:nvPr/>
            </p:nvSpPr>
            <p:spPr bwMode="auto">
              <a:xfrm>
                <a:off x="4606471" y="6056281"/>
                <a:ext cx="1554480" cy="5486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eaLnBrk="1" hangingPunct="1"/>
                <a:r>
                  <a:rPr lang="en-US" sz="1400" b="1" dirty="0" smtClean="0">
                    <a:solidFill>
                      <a:schemeClr val="bg1"/>
                    </a:solidFill>
                  </a:rPr>
                  <a:t>Third-party</a:t>
                </a:r>
              </a:p>
              <a:p>
                <a:pPr algn="r" eaLnBrk="1" hangingPunct="1"/>
                <a:r>
                  <a:rPr lang="en-US" sz="1400" b="1" dirty="0" smtClean="0">
                    <a:solidFill>
                      <a:schemeClr val="bg1"/>
                    </a:solidFill>
                  </a:rPr>
                  <a:t>PMS and CAS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2" descr="CDs,computing,diskettes,software,technology,floppies,tools"/>
              <p:cNvPicPr>
                <a:picLocks noChangeAspect="1" noChangeArrowheads="1"/>
              </p:cNvPicPr>
              <p:nvPr/>
            </p:nvPicPr>
            <p:blipFill rotWithShape="1">
              <a:blip r:embed="rId15" cstate="email">
                <a:clrChange>
                  <a:clrFrom>
                    <a:srgbClr val="CBE5FE"/>
                  </a:clrFrom>
                  <a:clrTo>
                    <a:srgbClr val="CBE5FE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>
                            <a14:foregroundMark x1="20261" y1="8553" x2="20261" y2="8553"/>
                            <a14:foregroundMark x1="67320" y1="27303" x2="67320" y2="27303"/>
                            <a14:foregroundMark x1="17647" y1="55921" x2="17647" y2="55921"/>
                            <a14:foregroundMark x1="69281" y1="73026" x2="69281" y2="73026"/>
                            <a14:foregroundMark x1="81046" y1="64474" x2="81046" y2="64474"/>
                            <a14:foregroundMark x1="18627" y1="83882" x2="18627" y2="83882"/>
                            <a14:foregroundMark x1="27124" y1="73684" x2="27124" y2="73684"/>
                            <a14:foregroundMark x1="16013" y1="73684" x2="16013" y2="73684"/>
                            <a14:foregroundMark x1="15033" y1="73684" x2="15033" y2="73684"/>
                            <a14:foregroundMark x1="20261" y1="73684" x2="20261" y2="73684"/>
                            <a14:foregroundMark x1="23529" y1="84868" x2="23529" y2="84868"/>
                            <a14:foregroundMark x1="28758" y1="85526" x2="28758" y2="85526"/>
                            <a14:foregroundMark x1="33007" y1="85526" x2="33007" y2="85526"/>
                            <a14:foregroundMark x1="13399" y1="85526" x2="13399" y2="85526"/>
                            <a14:foregroundMark x1="11765" y1="78947" x2="11765" y2="78947"/>
                            <a14:foregroundMark x1="12745" y1="77961" x2="12745" y2="77961"/>
                            <a14:foregroundMark x1="16013" y1="74671" x2="16013" y2="74671"/>
                            <a14:foregroundMark x1="20261" y1="73684" x2="20261" y2="73684"/>
                            <a14:foregroundMark x1="25163" y1="71382" x2="25163" y2="71382"/>
                            <a14:foregroundMark x1="31046" y1="68750" x2="31046" y2="68750"/>
                            <a14:foregroundMark x1="59150" y1="65461" x2="59150" y2="65461"/>
                            <a14:foregroundMark x1="66667" y1="62829" x2="66667" y2="62829"/>
                            <a14:foregroundMark x1="14379" y1="61184" x2="14379" y2="61184"/>
                            <a14:foregroundMark x1="13399" y1="58553" x2="13399" y2="58553"/>
                            <a14:foregroundMark x1="78431" y1="31579" x2="78431" y2="31579"/>
                            <a14:foregroundMark x1="72549" y1="29934" x2="72549" y2="2993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118183" y="6019800"/>
                <a:ext cx="903398" cy="900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" name="Oval 66"/>
          <p:cNvSpPr/>
          <p:nvPr/>
        </p:nvSpPr>
        <p:spPr>
          <a:xfrm>
            <a:off x="3318080" y="2901239"/>
            <a:ext cx="2244520" cy="1853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kern="0" dirty="0">
                <a:solidFill>
                  <a:sysClr val="window" lastClr="FFFFFF"/>
                </a:solidFill>
                <a:cs typeface="Arial" pitchFamily="34" charset="0"/>
              </a:rPr>
              <a:t>Matrix Hospitality Solution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/>
              <a:t>What Matrix has for Hotels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2" descr="D:\SVN_MKTG_TELECOM\PMTeam\Briefcase\Cliparts, Icons and Diagrams\ETERNITY ME\Matrix ETERNITY ME16S V2 - 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5" y="3276600"/>
            <a:ext cx="1547380" cy="98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2124" y="1676400"/>
            <a:ext cx="8002276" cy="4793452"/>
            <a:chOff x="532124" y="1600200"/>
            <a:chExt cx="8002276" cy="479345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4195919" y="1989292"/>
              <a:ext cx="731520" cy="0"/>
            </a:xfrm>
            <a:prstGeom prst="line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8" name="Straight Connector 7"/>
            <p:cNvCxnSpPr/>
            <p:nvPr/>
          </p:nvCxnSpPr>
          <p:spPr>
            <a:xfrm rot="16200000">
              <a:off x="1411421" y="3041579"/>
              <a:ext cx="640080" cy="0"/>
            </a:xfrm>
            <a:prstGeom prst="line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3" name="TextBox 62"/>
            <p:cNvSpPr txBox="1"/>
            <p:nvPr/>
          </p:nvSpPr>
          <p:spPr>
            <a:xfrm>
              <a:off x="902333" y="4028475"/>
              <a:ext cx="173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Matrix IP-PBX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844688" y="1834242"/>
              <a:ext cx="2560320" cy="914400"/>
              <a:chOff x="4888230" y="2517139"/>
              <a:chExt cx="2103120" cy="914400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5400000">
                <a:off x="6515100" y="2974339"/>
                <a:ext cx="9144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1" name="Straight Connector 60"/>
              <p:cNvCxnSpPr/>
              <p:nvPr/>
            </p:nvCxnSpPr>
            <p:spPr>
              <a:xfrm rot="16200000">
                <a:off x="5939790" y="1465580"/>
                <a:ext cx="0" cy="210312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1709058" y="1828800"/>
              <a:ext cx="2560320" cy="917303"/>
              <a:chOff x="2145030" y="2511697"/>
              <a:chExt cx="2103120" cy="917303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 rot="5400000">
                <a:off x="1706880" y="2971800"/>
                <a:ext cx="9144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3196590" y="1460137"/>
                <a:ext cx="0" cy="210312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Rectangle 11"/>
            <p:cNvSpPr/>
            <p:nvPr/>
          </p:nvSpPr>
          <p:spPr>
            <a:xfrm>
              <a:off x="1092833" y="2288902"/>
              <a:ext cx="1295400" cy="4572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Voice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124" y="4363050"/>
              <a:ext cx="2363476" cy="934670"/>
              <a:chOff x="898187" y="5053331"/>
              <a:chExt cx="2363476" cy="93467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898187" y="5065874"/>
                <a:ext cx="914400" cy="820528"/>
                <a:chOff x="246514" y="5085130"/>
                <a:chExt cx="914400" cy="820528"/>
              </a:xfrm>
            </p:grpSpPr>
            <p:pic>
              <p:nvPicPr>
                <p:cNvPr id="56" name="Picture 4" descr="http://www.psdgraphics.com/wp-content/uploads/2010/01/service-bell-icon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62595" y="5397657"/>
                  <a:ext cx="640080" cy="508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246514" y="5085130"/>
                  <a:ext cx="91440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Reception Area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54760" y="5053331"/>
                <a:ext cx="683943" cy="858470"/>
                <a:chOff x="971401" y="5085130"/>
                <a:chExt cx="683943" cy="858470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993332" y="5085130"/>
                  <a:ext cx="64008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Guest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Rooms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55" name="Picture 2" descr="http://image.shutterstock.com/display_pic_with_logo/365890/365890,1298105185,2/stock-vector-hotel-icon-set-71470825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1401" y="5486400"/>
                  <a:ext cx="683943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2438703" y="5158256"/>
                <a:ext cx="822960" cy="829745"/>
                <a:chOff x="2017443" y="5190055"/>
                <a:chExt cx="822960" cy="82974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017443" y="5190055"/>
                  <a:ext cx="8229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Cafeteria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53" name="Picture 2" descr="http://image.shutterstock.com/display_pic_with_logo/365890/365890,1298105185,2/stock-vector-hotel-icon-set-71470825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087503" y="5379720"/>
                  <a:ext cx="682840" cy="64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620410" y="5297720"/>
              <a:ext cx="2278344" cy="1095932"/>
              <a:chOff x="3802776" y="5540248"/>
              <a:chExt cx="2278344" cy="109593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349600" y="5559118"/>
                <a:ext cx="731520" cy="1077062"/>
                <a:chOff x="5349600" y="5559118"/>
                <a:chExt cx="731520" cy="1077062"/>
              </a:xfrm>
            </p:grpSpPr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50054" y="5559118"/>
                  <a:ext cx="639173" cy="639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5349600" y="6178980"/>
                  <a:ext cx="73152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Service Areas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802776" y="5601116"/>
                <a:ext cx="842521" cy="1026136"/>
                <a:chOff x="3802776" y="5601116"/>
                <a:chExt cx="842521" cy="1026136"/>
              </a:xfrm>
            </p:grpSpPr>
            <p:pic>
              <p:nvPicPr>
                <p:cNvPr id="45" name="Picture 2" descr="http://www.easyvectors.com/assets/images/vectors/afbig/hotel-icon-meeting-room-clip-art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894296" y="5601116"/>
                  <a:ext cx="659480" cy="64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3802776" y="6170052"/>
                  <a:ext cx="842521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Business Areas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53776" y="5540248"/>
                <a:ext cx="796278" cy="1091469"/>
                <a:chOff x="4553776" y="5540248"/>
                <a:chExt cx="796278" cy="1091469"/>
              </a:xfrm>
            </p:grpSpPr>
            <p:pic>
              <p:nvPicPr>
                <p:cNvPr id="43" name="Picture 4" descr="stock vector : hotel icons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553776" y="5540248"/>
                  <a:ext cx="796278" cy="64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4658523" y="6170052"/>
                  <a:ext cx="5867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Pool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Area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rot="16200000">
              <a:off x="4251960" y="3056093"/>
              <a:ext cx="640080" cy="0"/>
            </a:xfrm>
            <a:prstGeom prst="line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Connector 15"/>
            <p:cNvCxnSpPr/>
            <p:nvPr/>
          </p:nvCxnSpPr>
          <p:spPr>
            <a:xfrm rot="16200000">
              <a:off x="7046657" y="3056093"/>
              <a:ext cx="640080" cy="0"/>
            </a:xfrm>
            <a:prstGeom prst="line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Rectangle 16"/>
            <p:cNvSpPr/>
            <p:nvPr/>
          </p:nvSpPr>
          <p:spPr>
            <a:xfrm>
              <a:off x="6714461" y="2288903"/>
              <a:ext cx="1295400" cy="4572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4300" y="2288903"/>
              <a:ext cx="1295400" cy="4572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433429" y="3389159"/>
              <a:ext cx="2277140" cy="1040055"/>
              <a:chOff x="3818802" y="4095825"/>
              <a:chExt cx="2277140" cy="104005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253421" y="4095825"/>
                <a:ext cx="842521" cy="1040055"/>
                <a:chOff x="5253421" y="4095825"/>
                <a:chExt cx="842521" cy="1040055"/>
              </a:xfrm>
            </p:grpSpPr>
            <p:pic>
              <p:nvPicPr>
                <p:cNvPr id="38" name="Picture 2" descr="http://www.easyvectors.com/assets/images/vectors/afbig/hotel-icon-meeting-room-clip-art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356008" y="4495800"/>
                  <a:ext cx="659480" cy="64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5253421" y="4095825"/>
                  <a:ext cx="842521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Business Areas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818802" y="4095825"/>
                <a:ext cx="914400" cy="933375"/>
                <a:chOff x="246514" y="5085130"/>
                <a:chExt cx="914400" cy="933375"/>
              </a:xfrm>
            </p:grpSpPr>
            <p:pic>
              <p:nvPicPr>
                <p:cNvPr id="36" name="Picture 4" descr="http://www.psdgraphics.com/wp-content/uploads/2010/01/service-bell-icon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62595" y="5510504"/>
                  <a:ext cx="640080" cy="508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246514" y="5085130"/>
                  <a:ext cx="91440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Reception Area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602477" y="4095825"/>
                <a:ext cx="683943" cy="933375"/>
                <a:chOff x="971401" y="5085130"/>
                <a:chExt cx="683943" cy="933375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993332" y="5085130"/>
                  <a:ext cx="64008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Guest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Rooms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35" name="Picture 2" descr="http://image.shutterstock.com/display_pic_with_logo/365890/365890,1298105185,2/stock-vector-hotel-icon-set-71470825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1401" y="5561305"/>
                  <a:ext cx="683943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0" name="Group 19"/>
            <p:cNvGrpSpPr/>
            <p:nvPr/>
          </p:nvGrpSpPr>
          <p:grpSpPr>
            <a:xfrm>
              <a:off x="6257260" y="3448597"/>
              <a:ext cx="2277140" cy="1040055"/>
              <a:chOff x="3818802" y="4095825"/>
              <a:chExt cx="2277140" cy="104005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53421" y="4095825"/>
                <a:ext cx="842521" cy="1040055"/>
                <a:chOff x="5253421" y="4095825"/>
                <a:chExt cx="842521" cy="1040055"/>
              </a:xfrm>
            </p:grpSpPr>
            <p:pic>
              <p:nvPicPr>
                <p:cNvPr id="29" name="Picture 2" descr="http://www.easyvectors.com/assets/images/vectors/afbig/hotel-icon-meeting-room-clip-art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356008" y="4495800"/>
                  <a:ext cx="659480" cy="6400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5253421" y="4095825"/>
                  <a:ext cx="842521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Business Areas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818802" y="4095825"/>
                <a:ext cx="914400" cy="933375"/>
                <a:chOff x="246514" y="5085130"/>
                <a:chExt cx="914400" cy="933375"/>
              </a:xfrm>
            </p:grpSpPr>
            <p:pic>
              <p:nvPicPr>
                <p:cNvPr id="27" name="Picture 4" descr="http://www.psdgraphics.com/wp-content/uploads/2010/01/service-bell-icon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362595" y="5510504"/>
                  <a:ext cx="640080" cy="508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46514" y="5085130"/>
                  <a:ext cx="91440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Reception Area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602477" y="4095825"/>
                <a:ext cx="683943" cy="933375"/>
                <a:chOff x="971401" y="5085130"/>
                <a:chExt cx="683943" cy="93337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993332" y="5085130"/>
                  <a:ext cx="640080" cy="457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Guest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>
                          <a:lumMod val="65000"/>
                        </a:sysClr>
                      </a:solidFill>
                      <a:effectLst/>
                      <a:uLnTx/>
                      <a:uFillTx/>
                    </a:rPr>
                    <a:t>Rooms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65000"/>
                      </a:sysClr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6" name="Picture 2" descr="http://image.shutterstock.com/display_pic_with_logo/365890/365890,1298105185,2/stock-vector-hotel-icon-set-71470825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duotone>
                    <a:srgbClr val="EEECE1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1401" y="5561305"/>
                  <a:ext cx="683943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1" name="Cloud 20"/>
            <p:cNvSpPr/>
            <p:nvPr/>
          </p:nvSpPr>
          <p:spPr>
            <a:xfrm>
              <a:off x="4240064" y="1600200"/>
              <a:ext cx="640080" cy="457200"/>
            </a:xfrm>
            <a:prstGeom prst="cloud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899121" y="5018320"/>
            <a:ext cx="2926080" cy="1592383"/>
            <a:chOff x="5289308" y="5091555"/>
            <a:chExt cx="2926080" cy="1592383"/>
          </a:xfrm>
        </p:grpSpPr>
        <p:pic>
          <p:nvPicPr>
            <p:cNvPr id="65" name="Picture 2" descr="Increase Staff Productivity and Efficienc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308" y="5091555"/>
              <a:ext cx="2926080" cy="117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ounded Rectangle 65"/>
            <p:cNvSpPr/>
            <p:nvPr/>
          </p:nvSpPr>
          <p:spPr>
            <a:xfrm>
              <a:off x="5289308" y="6226738"/>
              <a:ext cx="2926080" cy="457200"/>
            </a:xfrm>
            <a:prstGeom prst="roundRect">
              <a:avLst>
                <a:gd name="adj" fmla="val 0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 Profits with Convergence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610600" cy="685800"/>
          </a:xfrm>
        </p:spPr>
        <p:txBody>
          <a:bodyPr/>
          <a:lstStyle/>
          <a:p>
            <a:pPr algn="l"/>
            <a:r>
              <a:rPr lang="en-US" sz="2400" dirty="0" smtClean="0">
                <a:latin typeface="Lucida Sans" pitchFamily="34" charset="0"/>
              </a:rPr>
              <a:t>Create blend of services for hotels with IP Technology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What Matrix has for Hotels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71406" y="1214422"/>
            <a:ext cx="9007066" cy="5000660"/>
            <a:chOff x="71406" y="1214422"/>
            <a:chExt cx="9007066" cy="5000660"/>
          </a:xfrm>
        </p:grpSpPr>
        <p:grpSp>
          <p:nvGrpSpPr>
            <p:cNvPr id="91" name="Group 90"/>
            <p:cNvGrpSpPr/>
            <p:nvPr/>
          </p:nvGrpSpPr>
          <p:grpSpPr>
            <a:xfrm>
              <a:off x="71406" y="1214422"/>
              <a:ext cx="9007066" cy="4430744"/>
              <a:chOff x="71406" y="1214422"/>
              <a:chExt cx="9007066" cy="443074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00298" y="1643050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4071934" y="1643050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5643570" y="1643050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215206" y="1643050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500298" y="2928934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071934" y="2928934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643570" y="2928934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215206" y="2928934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500298" y="4214818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071934" y="4214818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643570" y="4214818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7215206" y="4214818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00034" y="1643050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00034" y="2928934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85720" y="1214422"/>
                <a:ext cx="87840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-1678825" y="3178967"/>
                <a:ext cx="392909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ounded Rectangle 24"/>
              <p:cNvSpPr/>
              <p:nvPr/>
            </p:nvSpPr>
            <p:spPr>
              <a:xfrm>
                <a:off x="500034" y="4214818"/>
                <a:ext cx="1357322" cy="92869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85720" y="5643578"/>
                <a:ext cx="87840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857222" y="3429000"/>
                <a:ext cx="4429156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77768" y="3178967"/>
                <a:ext cx="392909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ight Arrow 33"/>
              <p:cNvSpPr/>
              <p:nvPr/>
            </p:nvSpPr>
            <p:spPr>
              <a:xfrm>
                <a:off x="71406" y="5286388"/>
                <a:ext cx="642942" cy="21431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27594" y="4214818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Standard Single</a:t>
                </a:r>
                <a:endParaRPr lang="en-IN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6558" y="4187522"/>
                <a:ext cx="1143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Reception</a:t>
                </a:r>
                <a:endParaRPr lang="en-IN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15206" y="4214818"/>
                <a:ext cx="150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Housekeeping</a:t>
                </a:r>
              </a:p>
              <a:p>
                <a:r>
                  <a:rPr lang="en-US" sz="1400" dirty="0" smtClean="0"/>
                  <a:t>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 Floor</a:t>
                </a:r>
                <a:endParaRPr lang="en-IN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24798" y="2901638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Manager</a:t>
                </a:r>
                <a:endParaRPr lang="en-IN" sz="1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15206" y="2928934"/>
                <a:ext cx="150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Housekeeping</a:t>
                </a:r>
              </a:p>
              <a:p>
                <a:r>
                  <a:rPr lang="en-US" sz="1400" dirty="0" smtClean="0"/>
                  <a:t>2</a:t>
                </a:r>
                <a:r>
                  <a:rPr lang="en-US" sz="1400" baseline="30000" dirty="0" smtClean="0"/>
                  <a:t>nd</a:t>
                </a:r>
                <a:r>
                  <a:rPr lang="en-US" sz="1400" dirty="0" smtClean="0"/>
                  <a:t> Floor</a:t>
                </a:r>
                <a:endParaRPr lang="en-IN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215206" y="1643050"/>
                <a:ext cx="150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Housekeeping</a:t>
                </a:r>
              </a:p>
              <a:p>
                <a:r>
                  <a:rPr lang="en-US" sz="1400" dirty="0" smtClean="0"/>
                  <a:t>3</a:t>
                </a:r>
                <a:r>
                  <a:rPr lang="en-US" sz="1400" baseline="30000" dirty="0" smtClean="0"/>
                  <a:t>rd</a:t>
                </a:r>
                <a:r>
                  <a:rPr lang="en-US" sz="1400" dirty="0" smtClean="0"/>
                  <a:t> Floor</a:t>
                </a:r>
                <a:endParaRPr lang="en-IN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85786" y="1629402"/>
                <a:ext cx="1500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Lounge</a:t>
                </a:r>
                <a:endParaRPr lang="en-IN" sz="16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286776" y="5487054"/>
                <a:ext cx="785818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466472" y="5330530"/>
                <a:ext cx="61200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640594" y="5187654"/>
                <a:ext cx="432000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443168" y="5231796"/>
                <a:ext cx="928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Upstairs</a:t>
                </a:r>
                <a:endParaRPr lang="en-IN" sz="1600" dirty="0"/>
              </a:p>
            </p:txBody>
          </p:sp>
          <p:sp>
            <p:nvSpPr>
              <p:cNvPr id="48" name="Right Arrow 47"/>
              <p:cNvSpPr/>
              <p:nvPr/>
            </p:nvSpPr>
            <p:spPr>
              <a:xfrm rot="16200000">
                <a:off x="8593505" y="4694917"/>
                <a:ext cx="540000" cy="21431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9" name="Picture 48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34895" y="4786322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0" name="Picture 49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63259" y="4786322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1" name="Picture 50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71736" y="2214554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2" name="Picture 51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14810" y="2214554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3" name="Picture 52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86446" y="2214554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4" name="Picture 53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01024" y="2214554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5" name="Picture 54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78167" y="3500438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6" name="Picture 55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01024" y="4786322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7" name="Picture 56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406531" y="4786322"/>
                <a:ext cx="451485" cy="278892"/>
              </a:xfrm>
              <a:prstGeom prst="rect">
                <a:avLst/>
              </a:prstGeom>
            </p:spPr>
          </p:pic>
          <p:pic>
            <p:nvPicPr>
              <p:cNvPr id="58" name="Picture 57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17551" y="2214554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59" name="Picture 58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74477" y="3500438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60" name="Picture 59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46113" y="3500438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61" name="Picture 60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17749" y="3500438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62" name="Picture 61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357950" y="2214554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63" name="Picture 62" descr="Eon48P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214678" y="2214554"/>
                <a:ext cx="540267" cy="283579"/>
              </a:xfrm>
              <a:prstGeom prst="rect">
                <a:avLst/>
              </a:prstGeom>
            </p:spPr>
          </p:pic>
          <p:pic>
            <p:nvPicPr>
              <p:cNvPr id="65" name="Picture 64" descr="Untitled.jpg"/>
              <p:cNvPicPr>
                <a:picLocks noChangeAspect="1"/>
              </p:cNvPicPr>
              <p:nvPr/>
            </p:nvPicPr>
            <p:blipFill>
              <a:blip r:embed="rId5" cstate="print"/>
              <a:srcRect r="65625" b="63640"/>
              <a:stretch>
                <a:fillRect/>
              </a:stretch>
            </p:blipFill>
            <p:spPr>
              <a:xfrm>
                <a:off x="857224" y="4643446"/>
                <a:ext cx="900000" cy="490733"/>
              </a:xfrm>
              <a:prstGeom prst="rect">
                <a:avLst/>
              </a:prstGeom>
            </p:spPr>
          </p:pic>
          <p:pic>
            <p:nvPicPr>
              <p:cNvPr id="66" name="Picture 65" descr="Untitled.jpg"/>
              <p:cNvPicPr>
                <a:picLocks noChangeAspect="1"/>
              </p:cNvPicPr>
              <p:nvPr/>
            </p:nvPicPr>
            <p:blipFill>
              <a:blip r:embed="rId5" cstate="print"/>
              <a:srcRect r="65625" b="63640"/>
              <a:stretch>
                <a:fillRect/>
              </a:stretch>
            </p:blipFill>
            <p:spPr>
              <a:xfrm>
                <a:off x="857224" y="3353247"/>
                <a:ext cx="900000" cy="490733"/>
              </a:xfrm>
              <a:prstGeom prst="rect">
                <a:avLst/>
              </a:prstGeom>
            </p:spPr>
          </p:pic>
          <p:pic>
            <p:nvPicPr>
              <p:cNvPr id="67" name="Picture 66" descr="NEO10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5852" y="2214554"/>
                <a:ext cx="451485" cy="278892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071934" y="4206441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Standard Single</a:t>
                </a:r>
                <a:endParaRPr lang="en-IN" sz="1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715008" y="4214818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Standard Single</a:t>
                </a:r>
                <a:endParaRPr lang="en-IN" sz="14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41242" y="2928934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Deluxe Double</a:t>
                </a:r>
                <a:endParaRPr lang="en-IN" sz="14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143372" y="2928934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Deluxe Double</a:t>
                </a:r>
                <a:endParaRPr lang="en-IN" sz="14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715008" y="2928934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Deluxe Double</a:t>
                </a:r>
                <a:endParaRPr lang="en-IN" sz="1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214678" y="1665167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Suite</a:t>
                </a:r>
                <a:endParaRPr lang="en-IN" sz="140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357950" y="1689265"/>
                <a:ext cx="714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Suite</a:t>
                </a:r>
                <a:endParaRPr lang="en-IN" sz="14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86314" y="1653500"/>
                <a:ext cx="1500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Suite</a:t>
                </a:r>
                <a:endParaRPr lang="en-IN" sz="140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71736" y="3500438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201</a:t>
                </a:r>
                <a:endParaRPr lang="en-IN" sz="1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14810" y="4786322"/>
                <a:ext cx="50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102</a:t>
                </a:r>
                <a:endParaRPr lang="en-IN" sz="1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715008" y="4786322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103</a:t>
                </a:r>
                <a:endParaRPr lang="en-IN" sz="14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571736" y="4786322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101</a:t>
                </a:r>
                <a:endParaRPr lang="en-IN" sz="14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568538" y="1643050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3</a:t>
                </a:r>
                <a:r>
                  <a:rPr lang="en-US" sz="1400" dirty="0" smtClean="0"/>
                  <a:t>01</a:t>
                </a:r>
                <a:endParaRPr lang="en-IN" sz="1400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143372" y="3500438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202</a:t>
                </a:r>
                <a:endParaRPr lang="en-IN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208414" y="1643050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302</a:t>
                </a:r>
                <a:endParaRPr lang="en-IN" sz="14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715008" y="3500438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203</a:t>
                </a:r>
                <a:endParaRPr lang="en-IN" sz="14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780050" y="1646248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303</a:t>
                </a:r>
                <a:endParaRPr lang="en-IN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71472" y="4714884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9</a:t>
                </a:r>
                <a:endParaRPr lang="en-IN" sz="1400" dirty="0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3286116" y="5814972"/>
              <a:ext cx="33575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Hotel – The Good Life Inn</a:t>
              </a:r>
              <a:endParaRPr lang="en-IN" sz="2000" b="1" dirty="0"/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Hospitality Illustration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308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2" descr="D:\SVN_MKTG_TELECOM\PMTeam\Briefcase\Cliparts, Icons and Diagrams\ETERNITY ME\Matrix ETERNITY ME16S V2 - 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64" y="4586365"/>
            <a:ext cx="2971800" cy="188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20040" y="990600"/>
            <a:ext cx="6690360" cy="444787"/>
          </a:xfrm>
          <a:prstGeom prst="roundRect">
            <a:avLst>
              <a:gd name="adj" fmla="val 231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ETERNITY Hotel Phone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1524001"/>
            <a:ext cx="3200400" cy="2844225"/>
            <a:chOff x="304800" y="1572783"/>
            <a:chExt cx="3200400" cy="313748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04800" y="1604530"/>
              <a:ext cx="3200400" cy="3105741"/>
            </a:xfrm>
            <a:prstGeom prst="roundRect">
              <a:avLst>
                <a:gd name="adj" fmla="val 2313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14401" y="2222064"/>
              <a:ext cx="1952360" cy="1402282"/>
              <a:chOff x="914401" y="2141102"/>
              <a:chExt cx="1952360" cy="1402282"/>
            </a:xfrm>
          </p:grpSpPr>
          <p:pic>
            <p:nvPicPr>
              <p:cNvPr id="11" name="Picture 6" descr="C:\Documents and Settings\JatinDesai.DOMAIN.000\Desktop\Eternity PE HEXA.bmp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27111" y="2003735"/>
                <a:ext cx="1126939" cy="1952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71"/>
              <p:cNvSpPr txBox="1">
                <a:spLocks noChangeArrowheads="1"/>
              </p:cNvSpPr>
              <p:nvPr/>
            </p:nvSpPr>
            <p:spPr bwMode="auto">
              <a:xfrm>
                <a:off x="1143000" y="2141102"/>
                <a:ext cx="1280160" cy="305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1200" dirty="0">
                    <a:latin typeface="+mn-lt"/>
                  </a:rPr>
                  <a:t>ETERNITY </a:t>
                </a:r>
                <a:r>
                  <a:rPr lang="en-US" sz="1200" dirty="0" smtClean="0">
                    <a:latin typeface="+mn-lt"/>
                  </a:rPr>
                  <a:t>PE6S</a:t>
                </a:r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10" name="TextBox 71"/>
            <p:cNvSpPr txBox="1">
              <a:spLocks noChangeArrowheads="1"/>
            </p:cNvSpPr>
            <p:nvPr/>
          </p:nvSpPr>
          <p:spPr bwMode="auto">
            <a:xfrm>
              <a:off x="396240" y="1572783"/>
              <a:ext cx="3017520" cy="64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 smtClean="0">
                  <a:latin typeface="+mn-lt"/>
                </a:rPr>
                <a:t>For Small Hotels and Motels</a:t>
              </a:r>
            </a:p>
            <a:p>
              <a:r>
                <a:rPr lang="en-US" sz="1600" dirty="0" smtClean="0">
                  <a:latin typeface="+mn-lt"/>
                </a:rPr>
                <a:t>with </a:t>
              </a:r>
              <a:r>
                <a:rPr lang="en-US" sz="1600" dirty="0">
                  <a:latin typeface="+mn-lt"/>
                </a:rPr>
                <a:t>up to 4</a:t>
              </a:r>
              <a:r>
                <a:rPr lang="en-US" sz="1600" dirty="0" smtClean="0">
                  <a:latin typeface="+mn-lt"/>
                </a:rPr>
                <a:t>0 </a:t>
              </a:r>
              <a:r>
                <a:rPr lang="en-US" sz="1600" dirty="0">
                  <a:latin typeface="+mn-lt"/>
                </a:rPr>
                <a:t>Rooms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1480210"/>
            <a:ext cx="5257800" cy="2529362"/>
            <a:chOff x="3733800" y="990600"/>
            <a:chExt cx="5257800" cy="2529362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962400" y="990600"/>
              <a:ext cx="5029200" cy="2529362"/>
            </a:xfrm>
            <a:prstGeom prst="roundRect">
              <a:avLst>
                <a:gd name="adj" fmla="val 2313"/>
              </a:avLst>
            </a:prstGeom>
            <a:no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Box 71"/>
            <p:cNvSpPr txBox="1">
              <a:spLocks noChangeArrowheads="1"/>
            </p:cNvSpPr>
            <p:nvPr/>
          </p:nvSpPr>
          <p:spPr bwMode="auto">
            <a:xfrm>
              <a:off x="4053840" y="1034390"/>
              <a:ext cx="48463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 smtClean="0">
                  <a:latin typeface="+mn-lt"/>
                </a:rPr>
                <a:t>For Medium Hotels and Hospitals</a:t>
              </a:r>
            </a:p>
            <a:p>
              <a:r>
                <a:rPr lang="en-US" sz="1600" dirty="0" smtClean="0">
                  <a:latin typeface="+mn-lt"/>
                </a:rPr>
                <a:t>with </a:t>
              </a:r>
              <a:r>
                <a:rPr lang="en-US" sz="1600" dirty="0">
                  <a:latin typeface="+mn-lt"/>
                </a:rPr>
                <a:t>up to 200 </a:t>
              </a:r>
              <a:r>
                <a:rPr lang="en-US" sz="1600" dirty="0" smtClean="0">
                  <a:latin typeface="+mn-lt"/>
                </a:rPr>
                <a:t>Rooms/Beds</a:t>
              </a:r>
              <a:endParaRPr lang="en-US" sz="1600" dirty="0"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33800" y="1626528"/>
              <a:ext cx="4927529" cy="1343342"/>
              <a:chOff x="3817129" y="1626528"/>
              <a:chExt cx="4927529" cy="134334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179329" y="1643990"/>
                <a:ext cx="2565329" cy="1325880"/>
                <a:chOff x="6179329" y="1993352"/>
                <a:chExt cx="2565329" cy="1325880"/>
              </a:xfrm>
            </p:grpSpPr>
            <p:sp>
              <p:nvSpPr>
                <p:cNvPr id="21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6874007" y="1993352"/>
                  <a:ext cx="12795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</a:rPr>
                    <a:t>ETERNITY GE12S</a:t>
                  </a:r>
                </a:p>
              </p:txBody>
            </p:sp>
            <p:pic>
              <p:nvPicPr>
                <p:cNvPr id="22" name="Picture 18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DBDCE1"/>
                    </a:clrFrom>
                    <a:clrTo>
                      <a:srgbClr val="DBDCE1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100000" l="0" r="100000">
                              <a14:foregroundMark x1="17206" y1="7570" x2="17206" y2="7570"/>
                              <a14:foregroundMark x1="19932" y1="7968" x2="19932" y2="7968"/>
                              <a14:foregroundMark x1="26235" y1="6375" x2="26235" y2="6375"/>
                              <a14:foregroundMark x1="30664" y1="6375" x2="30664" y2="6375"/>
                              <a14:foregroundMark x1="88756" y1="5578" x2="88756" y2="5578"/>
                              <a14:foregroundMark x1="96082" y1="6773" x2="96082" y2="6773"/>
                              <a14:foregroundMark x1="89097" y1="3586" x2="89097" y2="3586"/>
                              <a14:foregroundMark x1="86031" y1="3984" x2="86031" y2="3984"/>
                              <a14:foregroundMark x1="84668" y1="3984" x2="84668" y2="3984"/>
                              <a14:foregroundMark x1="11925" y1="5179" x2="11925" y2="5179"/>
                              <a14:foregroundMark x1="6814" y1="6375" x2="6814" y2="6375"/>
                              <a14:foregroundMark x1="1874" y1="3984" x2="1874" y2="3984"/>
                              <a14:foregroundMark x1="3407" y1="11155" x2="3407" y2="11155"/>
                              <a14:foregroundMark x1="4940" y1="19522" x2="4940" y2="19522"/>
                              <a14:foregroundMark x1="5622" y1="24701" x2="5622" y2="24701"/>
                              <a14:foregroundMark x1="4770" y1="41036" x2="4770" y2="41036"/>
                              <a14:foregroundMark x1="4089" y1="48207" x2="4089" y2="48207"/>
                              <a14:foregroundMark x1="5792" y1="57371" x2="5792" y2="57371"/>
                              <a14:foregroundMark x1="99489" y1="68526" x2="99489" y2="68526"/>
                              <a14:foregroundMark x1="5451" y1="81275" x2="5451" y2="81275"/>
                              <a14:foregroundMark x1="7155" y1="94422" x2="7155" y2="94422"/>
                              <a14:foregroundMark x1="36457" y1="7570" x2="36457" y2="7570"/>
                              <a14:foregroundMark x1="94037" y1="6773" x2="94037" y2="6773"/>
                              <a14:foregroundMark x1="96934" y1="6773" x2="96934" y2="6773"/>
                              <a14:backgroundMark x1="54003" y1="1195" x2="54003" y2="1195"/>
                              <a14:backgroundMark x1="55707" y1="797" x2="55707" y2="797"/>
                              <a14:backgroundMark x1="58262" y1="797" x2="58262" y2="797"/>
                              <a14:backgroundMark x1="62010" y1="1195" x2="62010" y2="1195"/>
                              <a14:backgroundMark x1="60477" y1="797" x2="60477" y2="797"/>
                              <a14:backgroundMark x1="83646" y1="797" x2="83646" y2="79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9329" y="2221952"/>
                  <a:ext cx="2565329" cy="10972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3817129" y="1626528"/>
                <a:ext cx="1770926" cy="1343342"/>
                <a:chOff x="3817129" y="1949332"/>
                <a:chExt cx="1770926" cy="1343342"/>
              </a:xfrm>
            </p:grpSpPr>
            <p:sp>
              <p:nvSpPr>
                <p:cNvPr id="19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4045729" y="1949332"/>
                  <a:ext cx="127952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</a:rPr>
                    <a:t>ETERNITY GE6S</a:t>
                  </a:r>
                </a:p>
              </p:txBody>
            </p:sp>
            <p:pic>
              <p:nvPicPr>
                <p:cNvPr id="20" name="Picture 10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1F1F1"/>
                    </a:clrFrom>
                    <a:clrTo>
                      <a:srgbClr val="F1F1F1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52051" y1="20332" x2="52051" y2="20332"/>
                              <a14:foregroundMark x1="59744" y1="20332" x2="59744" y2="20332"/>
                              <a14:foregroundMark x1="70513" y1="20332" x2="70513" y2="20332"/>
                              <a14:foregroundMark x1="77949" y1="19917" x2="77949" y2="19917"/>
                              <a14:foregroundMark x1="85897" y1="20747" x2="85897" y2="20747"/>
                              <a14:foregroundMark x1="92821" y1="19502" x2="92821" y2="19502"/>
                              <a14:foregroundMark x1="85641" y1="73029" x2="85641" y2="73029"/>
                              <a14:foregroundMark x1="10000" y1="73859" x2="10000" y2="73859"/>
                              <a14:foregroundMark x1="9231" y1="48548" x2="9231" y2="48548"/>
                              <a14:foregroundMark x1="6154" y1="40249" x2="6154" y2="40249"/>
                              <a14:foregroundMark x1="4103" y1="33610" x2="4103" y2="33610"/>
                              <a14:foregroundMark x1="3590" y1="24481" x2="3590" y2="24481"/>
                              <a14:foregroundMark x1="4359" y1="17842" x2="4359" y2="17842"/>
                              <a14:foregroundMark x1="6410" y1="13693" x2="6410" y2="13693"/>
                              <a14:foregroundMark x1="11795" y1="12033" x2="11795" y2="12033"/>
                              <a14:foregroundMark x1="4103" y1="7884" x2="4103" y2="7884"/>
                              <a14:foregroundMark x1="6410" y1="7054" x2="6410" y2="7054"/>
                              <a14:foregroundMark x1="11538" y1="4564" x2="11538" y2="4564"/>
                              <a14:foregroundMark x1="19744" y1="4564" x2="19744" y2="4564"/>
                              <a14:foregroundMark x1="30000" y1="4564" x2="30000" y2="4564"/>
                              <a14:foregroundMark x1="39487" y1="5809" x2="39487" y2="5809"/>
                              <a14:foregroundMark x1="42308" y1="5394" x2="42308" y2="5394"/>
                              <a14:foregroundMark x1="45897" y1="4979" x2="45897" y2="4979"/>
                              <a14:foregroundMark x1="50513" y1="3320" x2="50513" y2="3320"/>
                              <a14:foregroundMark x1="60513" y1="3734" x2="60513" y2="3734"/>
                              <a14:foregroundMark x1="66154" y1="3320" x2="66154" y2="3320"/>
                              <a14:foregroundMark x1="69231" y1="3734" x2="69231" y2="3734"/>
                              <a14:foregroundMark x1="72821" y1="2490" x2="72821" y2="2490"/>
                              <a14:foregroundMark x1="73846" y1="2490" x2="73846" y2="2490"/>
                              <a14:foregroundMark x1="76923" y1="2905" x2="76923" y2="2905"/>
                              <a14:foregroundMark x1="79744" y1="3320" x2="79744" y2="3320"/>
                              <a14:foregroundMark x1="8462" y1="53527" x2="8462" y2="53527"/>
                              <a14:foregroundMark x1="5897" y1="61826" x2="5897" y2="61826"/>
                              <a14:foregroundMark x1="3846" y1="67635" x2="3846" y2="67635"/>
                              <a14:foregroundMark x1="3846" y1="77593" x2="3846" y2="77593"/>
                              <a14:foregroundMark x1="25385" y1="4564" x2="25385" y2="4564"/>
                              <a14:backgroundMark x1="16923" y1="830" x2="16923" y2="830"/>
                              <a14:backgroundMark x1="21282" y1="830" x2="21282" y2="830"/>
                              <a14:backgroundMark x1="23846" y1="1245" x2="23846" y2="1245"/>
                              <a14:backgroundMark x1="25385" y1="830" x2="25385" y2="830"/>
                              <a14:backgroundMark x1="27949" y1="830" x2="27949" y2="830"/>
                              <a14:backgroundMark x1="47692" y1="830" x2="47692" y2="830"/>
                              <a14:backgroundMark x1="31026" y1="830" x2="31026" y2="83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7129" y="2195394"/>
                  <a:ext cx="1770926" cy="10972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23" name="Group 22"/>
          <p:cNvGrpSpPr/>
          <p:nvPr/>
        </p:nvGrpSpPr>
        <p:grpSpPr>
          <a:xfrm>
            <a:off x="3276600" y="3505200"/>
            <a:ext cx="3200400" cy="1048845"/>
            <a:chOff x="4088769" y="3505200"/>
            <a:chExt cx="3200400" cy="1048845"/>
          </a:xfrm>
        </p:grpSpPr>
        <p:sp>
          <p:nvSpPr>
            <p:cNvPr id="24" name="TextBox 71"/>
            <p:cNvSpPr txBox="1">
              <a:spLocks noChangeArrowheads="1"/>
            </p:cNvSpPr>
            <p:nvPr/>
          </p:nvSpPr>
          <p:spPr bwMode="auto">
            <a:xfrm>
              <a:off x="4536860" y="4277046"/>
              <a:ext cx="1281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dirty="0">
                  <a:latin typeface="+mn-lt"/>
                </a:rPr>
                <a:t>ETERNITY ME16S</a:t>
              </a:r>
            </a:p>
          </p:txBody>
        </p:sp>
        <p:sp>
          <p:nvSpPr>
            <p:cNvPr id="25" name="TextBox 71"/>
            <p:cNvSpPr txBox="1">
              <a:spLocks noChangeArrowheads="1"/>
            </p:cNvSpPr>
            <p:nvPr/>
          </p:nvSpPr>
          <p:spPr bwMode="auto">
            <a:xfrm>
              <a:off x="4088769" y="3505200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 dirty="0" smtClean="0">
                  <a:latin typeface="+mn-lt"/>
                </a:rPr>
                <a:t>For Large Hotels and Hospitals</a:t>
              </a:r>
            </a:p>
            <a:p>
              <a:r>
                <a:rPr lang="en-US" sz="1600" dirty="0" smtClean="0">
                  <a:latin typeface="+mn-lt"/>
                </a:rPr>
                <a:t>with </a:t>
              </a:r>
              <a:r>
                <a:rPr lang="en-US" sz="1600" dirty="0">
                  <a:latin typeface="+mn-lt"/>
                </a:rPr>
                <a:t>up to </a:t>
              </a:r>
              <a:r>
                <a:rPr lang="en-US" sz="1600" dirty="0" smtClean="0">
                  <a:latin typeface="+mn-lt"/>
                </a:rPr>
                <a:t>1500 Rooms/Beds</a:t>
              </a:r>
              <a:endParaRPr lang="en-US" sz="1600" dirty="0">
                <a:latin typeface="+mn-lt"/>
              </a:endParaRPr>
            </a:p>
          </p:txBody>
        </p:sp>
      </p:grpSp>
      <p:pic>
        <p:nvPicPr>
          <p:cNvPr id="26" name="Picture 4" descr="D:\Backup_PrimaSaraiya\EXTRA\images\eternityle.f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27" y="3962415"/>
            <a:ext cx="1693686" cy="256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71"/>
          <p:cNvSpPr txBox="1">
            <a:spLocks noChangeArrowheads="1"/>
          </p:cNvSpPr>
          <p:nvPr/>
        </p:nvSpPr>
        <p:spPr bwMode="auto">
          <a:xfrm>
            <a:off x="1295400" y="3873787"/>
            <a:ext cx="1281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dirty="0">
                <a:latin typeface="+mn-lt"/>
              </a:rPr>
              <a:t>ETERNITY </a:t>
            </a:r>
            <a:r>
              <a:rPr lang="en-US" sz="1200" dirty="0" smtClean="0">
                <a:latin typeface="+mn-lt"/>
              </a:rPr>
              <a:t>LE</a:t>
            </a:r>
            <a:endParaRPr lang="en-US" sz="1200" dirty="0">
              <a:latin typeface="+mn-lt"/>
            </a:endParaRPr>
          </a:p>
        </p:txBody>
      </p:sp>
      <p:pic>
        <p:nvPicPr>
          <p:cNvPr id="29" name="Picture 2" descr="D:\Backup_PrimaSaraiya\Desktop\GE NG\photos\GENX A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4" y="4495800"/>
            <a:ext cx="2921836" cy="14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71"/>
          <p:cNvSpPr txBox="1">
            <a:spLocks noChangeArrowheads="1"/>
          </p:cNvSpPr>
          <p:nvPr/>
        </p:nvSpPr>
        <p:spPr bwMode="auto">
          <a:xfrm>
            <a:off x="6636691" y="4270970"/>
            <a:ext cx="1281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dirty="0">
                <a:latin typeface="+mn-lt"/>
              </a:rPr>
              <a:t>ETERNITY </a:t>
            </a:r>
            <a:r>
              <a:rPr lang="en-US" sz="1200" dirty="0" smtClean="0">
                <a:latin typeface="+mn-lt"/>
              </a:rPr>
              <a:t>GENX</a:t>
            </a:r>
            <a:endParaRPr lang="en-US" sz="1200" dirty="0">
              <a:latin typeface="+mn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What Matrix has for Hotels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" y="1219200"/>
            <a:ext cx="4663440" cy="51816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>
                <a:cs typeface="Arial" pitchFamily="34" charset="0"/>
              </a:rPr>
              <a:t>Matrix ETERNITY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1800" dirty="0" smtClean="0">
                <a:cs typeface="Arial" pitchFamily="34" charset="0"/>
              </a:rPr>
              <a:t>A comprehensive Phone System for Hotels</a:t>
            </a:r>
          </a:p>
          <a:p>
            <a:pPr marL="58737" indent="0">
              <a:spcBef>
                <a:spcPct val="0"/>
              </a:spcBef>
              <a:buNone/>
              <a:defRPr/>
            </a:pPr>
            <a:endParaRPr lang="en-US" sz="1200" dirty="0" smtClean="0">
              <a:cs typeface="Arial" pitchFamily="34" charset="0"/>
            </a:endParaRP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Ideal for Hotels, Motels and Hospitals with up to 400 Rooms</a:t>
            </a: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Efficient </a:t>
            </a:r>
            <a:r>
              <a:rPr lang="en-US" sz="1800" dirty="0">
                <a:cs typeface="Arial" pitchFamily="34" charset="0"/>
              </a:rPr>
              <a:t>c</a:t>
            </a:r>
            <a:r>
              <a:rPr lang="en-US" sz="1800" dirty="0" smtClean="0">
                <a:cs typeface="Arial" pitchFamily="34" charset="0"/>
              </a:rPr>
              <a:t>all management features</a:t>
            </a: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Innovative guest </a:t>
            </a:r>
            <a:r>
              <a:rPr lang="en-US" sz="1800" dirty="0">
                <a:cs typeface="Arial" pitchFamily="34" charset="0"/>
              </a:rPr>
              <a:t>s</a:t>
            </a:r>
            <a:r>
              <a:rPr lang="en-US" sz="1800" dirty="0" smtClean="0">
                <a:cs typeface="Arial" pitchFamily="34" charset="0"/>
              </a:rPr>
              <a:t>ervices</a:t>
            </a: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Value added </a:t>
            </a:r>
            <a:r>
              <a:rPr lang="en-US" sz="1800" dirty="0">
                <a:cs typeface="Arial" pitchFamily="34" charset="0"/>
              </a:rPr>
              <a:t>h</a:t>
            </a:r>
            <a:r>
              <a:rPr lang="en-US" sz="1800" dirty="0" smtClean="0">
                <a:cs typeface="Arial" pitchFamily="34" charset="0"/>
              </a:rPr>
              <a:t>ospitality features</a:t>
            </a: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Support for leading PMS and CAS interfaces</a:t>
            </a:r>
          </a:p>
          <a:p>
            <a:pPr marL="346075" indent="-230188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cs typeface="Arial" pitchFamily="34" charset="0"/>
              </a:rPr>
              <a:t>Quick installation using </a:t>
            </a:r>
            <a:r>
              <a:rPr lang="en-US" sz="1800" dirty="0">
                <a:cs typeface="Arial" pitchFamily="34" charset="0"/>
              </a:rPr>
              <a:t>i</a:t>
            </a:r>
            <a:r>
              <a:rPr lang="en-US" sz="1800" dirty="0" smtClean="0">
                <a:cs typeface="Arial" pitchFamily="34" charset="0"/>
              </a:rPr>
              <a:t>nnovative </a:t>
            </a:r>
            <a:r>
              <a:rPr lang="en-US" sz="1800" dirty="0">
                <a:cs typeface="Arial" pitchFamily="34" charset="0"/>
              </a:rPr>
              <a:t>i</a:t>
            </a:r>
            <a:r>
              <a:rPr lang="en-US" sz="1800" dirty="0" smtClean="0">
                <a:cs typeface="Arial" pitchFamily="34" charset="0"/>
              </a:rPr>
              <a:t>nstallation wizard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rgbClr val="0070C0"/>
                </a:solidFill>
                <a:cs typeface="Arial" pitchFamily="34" charset="0"/>
              </a:rPr>
              <a:t>Built-in Front Desk Management Features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29200" y="1219200"/>
            <a:ext cx="3886200" cy="5106126"/>
            <a:chOff x="5029200" y="990600"/>
            <a:chExt cx="3886200" cy="5106126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 bwMode="auto">
            <a:xfrm>
              <a:off x="5029200" y="990600"/>
              <a:ext cx="3886200" cy="6270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lIns="92075" tIns="46038" rIns="92075" bIns="46038" anchor="t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Platform Highlight</a:t>
              </a:r>
            </a:p>
          </p:txBody>
        </p:sp>
        <p:sp>
          <p:nvSpPr>
            <p:cNvPr id="8" name="Content Placeholder 4"/>
            <p:cNvSpPr txBox="1">
              <a:spLocks/>
            </p:cNvSpPr>
            <p:nvPr/>
          </p:nvSpPr>
          <p:spPr bwMode="auto">
            <a:xfrm>
              <a:off x="5029200" y="1618032"/>
              <a:ext cx="3886200" cy="447869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lIns="92075" tIns="46038" rIns="92075" bIns="46038" anchor="t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System </a:t>
              </a: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Architecture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 100% Non-Blocking</a:t>
              </a: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Universal Connectivity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CO-PSTN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VoIP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GSM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ISDN BRI/PRI, T1/E1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Auxiliary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Ports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High Level of Integration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Third-party PMS and CAS, Voice Mail</a:t>
              </a: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Built-in Functionality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Hotel features, Auto-Attendant, Multi Channel Conferencing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Flexibility</a:t>
              </a:r>
            </a:p>
            <a:p>
              <a:pPr indent="-227013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Modular and field expandable design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ETERNITY Phone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6687" y="1371600"/>
            <a:ext cx="82296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smtClean="0"/>
              <a:t>Hotel Software – Overview</a:t>
            </a:r>
          </a:p>
          <a:p>
            <a:r>
              <a:rPr lang="en-US" sz="1900" dirty="0" smtClean="0"/>
              <a:t>Built-in Comprehensive set of Hotel Features</a:t>
            </a:r>
          </a:p>
          <a:p>
            <a:r>
              <a:rPr lang="en-US" sz="1900" dirty="0" smtClean="0"/>
              <a:t>No Need of additional application for Receptionist/Front desk executive</a:t>
            </a:r>
          </a:p>
          <a:p>
            <a:r>
              <a:rPr lang="en-US" sz="1900" dirty="0" smtClean="0"/>
              <a:t>Easy Installation Wizard</a:t>
            </a:r>
          </a:p>
          <a:p>
            <a:r>
              <a:rPr lang="en-US" sz="1900" dirty="0" smtClean="0"/>
              <a:t>Real-time information display e.g. guest room status, service staff, alarms, etc.</a:t>
            </a:r>
          </a:p>
          <a:p>
            <a:r>
              <a:rPr lang="en-US" sz="1900" dirty="0" smtClean="0"/>
              <a:t>Works easily with 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party PMS and CAS (over COM port and Ethernet port)</a:t>
            </a:r>
          </a:p>
          <a:p>
            <a:r>
              <a:rPr lang="en-US" sz="1900" dirty="0" smtClean="0"/>
              <a:t>Web-based configuration and operation</a:t>
            </a:r>
          </a:p>
          <a:p>
            <a:r>
              <a:rPr lang="en-US" sz="1900" dirty="0" smtClean="0"/>
              <a:t>Multi-language Support</a:t>
            </a:r>
            <a:endParaRPr lang="en-US" sz="19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52" y="4089507"/>
            <a:ext cx="3966848" cy="27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77243" y="4450895"/>
            <a:ext cx="3023557" cy="2011591"/>
            <a:chOff x="3124200" y="4468813"/>
            <a:chExt cx="3023557" cy="201159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468813"/>
              <a:ext cx="3023557" cy="2011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 bwMode="auto">
            <a:xfrm>
              <a:off x="3962400" y="5297717"/>
              <a:ext cx="1828800" cy="4572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4142"/>
            <a:ext cx="2036873" cy="1395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Front Desk Management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Front Desk Management</a:t>
            </a: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" t="3478" r="7400"/>
          <a:stretch/>
        </p:blipFill>
        <p:spPr bwMode="auto">
          <a:xfrm>
            <a:off x="5925457" y="1447800"/>
            <a:ext cx="3001816" cy="29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5468257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Hotel Software Features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Helps to perform guest management functions such as: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Guest Check-in/Check-out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Set/Cancel Wake-up calls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Block/Allow Room-to-Room dialing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Set/Cancel Do-not-Disturb (DND) for the guests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Set/Cancel call forward for the guests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Enable/Disable message wait function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Print hotel reports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Wake-up calls, reminders, occupancy and room clean status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Print hotel-motel activity log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Re-print Check-out reports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Delete Call Details on Check-out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Shift guests from one room to another</a:t>
            </a:r>
          </a:p>
        </p:txBody>
      </p:sp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382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Matrix Front Desk Management</a:t>
            </a:r>
            <a:endParaRPr lang="en-US" sz="32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56314" cy="38862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5029200"/>
            <a:ext cx="2518334" cy="166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259" y="1371600"/>
            <a:ext cx="4843741" cy="43027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60" y="6150114"/>
            <a:ext cx="914416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Matrix Hospitality Solution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Front Desk Management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" y="1219200"/>
            <a:ext cx="8961120" cy="1310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2727960"/>
            <a:ext cx="2964995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2804160"/>
            <a:ext cx="3197317" cy="192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29200"/>
            <a:ext cx="4038600" cy="1436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857" y="5105400"/>
            <a:ext cx="5108065" cy="131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Front Desk Management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524000"/>
            <a:ext cx="8686800" cy="1828800"/>
            <a:chOff x="228600" y="1446074"/>
            <a:chExt cx="8686800" cy="182880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6172200" y="1446074"/>
              <a:ext cx="27432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/>
          </p:spPr>
          <p:txBody>
            <a:bodyPr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Guest Search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Guest Shift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Alarms &amp; Reminders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latin typeface="+mn-lt"/>
                </a:rPr>
                <a:t>Wake-up Calls</a:t>
              </a:r>
              <a:endParaRPr lang="en-US" dirty="0">
                <a:latin typeface="+mn-lt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00400" y="1446074"/>
              <a:ext cx="2743200" cy="1828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Hotel Name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Guest Name and Title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Guest Number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Guest VIP status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28600" y="1446074"/>
              <a:ext cx="2743200" cy="1828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+mn-lt"/>
                </a:rPr>
                <a:t>Check-in and Check-out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+mn-lt"/>
                </a:rPr>
                <a:t>Check-in Profile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+mn-lt"/>
                </a:rPr>
                <a:t>Room Types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092" y="3657600"/>
            <a:ext cx="8640308" cy="2169825"/>
            <a:chOff x="275092" y="3733800"/>
            <a:chExt cx="8640308" cy="2169825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096000" y="3733800"/>
              <a:ext cx="2819400" cy="21698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Voicemail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Mini 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Bar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Floor Service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Hotel-Motel Activity Log</a:t>
              </a:r>
            </a:p>
            <a:p>
              <a:pPr marL="285750" indent="-2857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Room status reports</a:t>
              </a: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75092" y="3733800"/>
              <a:ext cx="2816352" cy="21698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Call Privilege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Call Budget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Call Forward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Call Block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Do Not Disturb (DND)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03448" y="3733800"/>
              <a:ext cx="2816352" cy="21698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>
              <a:spAutoFit/>
            </a:bodyPr>
            <a:lstStyle>
              <a:lvl1pPr marL="273050" indent="-2730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>
                  <a:latin typeface="+mn-lt"/>
                </a:rPr>
                <a:t>Occupancy status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>
                  <a:latin typeface="+mn-lt"/>
                </a:rPr>
                <a:t>Guest In/Out status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>
                  <a:latin typeface="+mn-lt"/>
                </a:rPr>
                <a:t>Maid In/Out status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>
                  <a:latin typeface="+mn-lt"/>
                </a:rPr>
                <a:t>Room clean status</a:t>
              </a:r>
            </a:p>
            <a:p>
              <a:pPr marL="300038" indent="-285750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r>
                <a:rPr lang="en-US" dirty="0">
                  <a:latin typeface="+mn-lt"/>
                </a:rPr>
                <a:t>Message Wait Indication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05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Matrix offers range of intuitive hotel terminals for each application</a:t>
            </a:r>
            <a:endParaRPr lang="en-US" sz="3200" b="1" dirty="0"/>
          </a:p>
        </p:txBody>
      </p:sp>
      <p:sp>
        <p:nvSpPr>
          <p:cNvPr id="5" name="Rounded Rectangle 27"/>
          <p:cNvSpPr>
            <a:spLocks noChangeArrowheads="1"/>
          </p:cNvSpPr>
          <p:nvPr/>
        </p:nvSpPr>
        <p:spPr bwMode="auto">
          <a:xfrm>
            <a:off x="1219200" y="1933575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sp>
        <p:nvSpPr>
          <p:cNvPr id="11" name="Rounded Rectangle 27"/>
          <p:cNvSpPr>
            <a:spLocks noChangeArrowheads="1"/>
          </p:cNvSpPr>
          <p:nvPr/>
        </p:nvSpPr>
        <p:spPr bwMode="auto">
          <a:xfrm>
            <a:off x="3652706" y="1933575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sp>
        <p:nvSpPr>
          <p:cNvPr id="12" name="Rounded Rectangle 27"/>
          <p:cNvSpPr>
            <a:spLocks noChangeArrowheads="1"/>
          </p:cNvSpPr>
          <p:nvPr/>
        </p:nvSpPr>
        <p:spPr bwMode="auto">
          <a:xfrm>
            <a:off x="6138863" y="1905000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1241465" y="4191000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sp>
        <p:nvSpPr>
          <p:cNvPr id="14" name="Rounded Rectangle 27"/>
          <p:cNvSpPr>
            <a:spLocks noChangeArrowheads="1"/>
          </p:cNvSpPr>
          <p:nvPr/>
        </p:nvSpPr>
        <p:spPr bwMode="auto">
          <a:xfrm>
            <a:off x="3709135" y="4191000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222469" y="4191000"/>
            <a:ext cx="1785937" cy="1571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en-IN" altLang="en-US" sz="1800">
              <a:solidFill>
                <a:srgbClr val="00B0F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0600" y="2362200"/>
            <a:ext cx="6705601" cy="1450777"/>
            <a:chOff x="593243" y="2362200"/>
            <a:chExt cx="6705601" cy="1450777"/>
          </a:xfrm>
        </p:grpSpPr>
        <p:grpSp>
          <p:nvGrpSpPr>
            <p:cNvPr id="17" name="Group 16"/>
            <p:cNvGrpSpPr/>
            <p:nvPr/>
          </p:nvGrpSpPr>
          <p:grpSpPr>
            <a:xfrm>
              <a:off x="593243" y="2362200"/>
              <a:ext cx="2133600" cy="1450777"/>
              <a:chOff x="288443" y="2667000"/>
              <a:chExt cx="2133600" cy="1450777"/>
            </a:xfrm>
          </p:grpSpPr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288443" y="3810000"/>
                <a:ext cx="21336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73050" indent="-2730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58737" indent="0" algn="ctr">
                  <a:defRPr/>
                </a:pPr>
                <a:r>
                  <a:rPr lang="en-US" sz="1400" dirty="0" smtClean="0">
                    <a:latin typeface="+mn-lt"/>
                  </a:rPr>
                  <a:t>Operator Console</a:t>
                </a:r>
              </a:p>
            </p:txBody>
          </p:sp>
          <p:pic>
            <p:nvPicPr>
              <p:cNvPr id="22" name="Picture 5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38" y="2667000"/>
                <a:ext cx="1814805" cy="791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686963" y="3502223"/>
              <a:ext cx="3611881" cy="307777"/>
              <a:chOff x="3831743" y="3807023"/>
              <a:chExt cx="3611881" cy="307777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6148224" y="3807023"/>
                <a:ext cx="12954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73050" indent="-2730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58737" indent="0">
                  <a:defRPr/>
                </a:pPr>
                <a:r>
                  <a:rPr lang="en-US" sz="1400" dirty="0" smtClean="0">
                    <a:latin typeface="+mn-lt"/>
                  </a:rPr>
                  <a:t>Digital phones</a:t>
                </a: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3831743" y="3807023"/>
                <a:ext cx="10972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73050" indent="-27305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58737" indent="0">
                  <a:defRPr/>
                </a:pPr>
                <a:r>
                  <a:rPr lang="en-US" sz="1400" dirty="0" smtClean="0">
                    <a:latin typeface="+mn-lt"/>
                  </a:rPr>
                  <a:t>IP phone</a:t>
                </a:r>
              </a:p>
            </p:txBody>
          </p:sp>
        </p:grpSp>
      </p:grpSp>
      <p:pic>
        <p:nvPicPr>
          <p:cNvPr id="2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78888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600200" y="5791200"/>
            <a:ext cx="132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737" indent="0">
              <a:defRPr/>
            </a:pPr>
            <a:r>
              <a:rPr lang="en-US" sz="1400" dirty="0" smtClean="0">
                <a:latin typeface="+mn-lt"/>
              </a:rPr>
              <a:t>Android/iOS Smartphones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165441" y="5791200"/>
            <a:ext cx="1320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737" indent="0">
              <a:defRPr/>
            </a:pPr>
            <a:r>
              <a:rPr lang="en-US" sz="1400" dirty="0" smtClean="0">
                <a:latin typeface="+mn-lt"/>
              </a:rPr>
              <a:t>UC Client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4" t="15736" r="4546"/>
          <a:stretch>
            <a:fillRect/>
          </a:stretch>
        </p:blipFill>
        <p:spPr bwMode="auto">
          <a:xfrm>
            <a:off x="6483927" y="4627418"/>
            <a:ext cx="11985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477000" y="5791200"/>
            <a:ext cx="13209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8737" indent="0">
              <a:defRPr/>
            </a:pPr>
            <a:r>
              <a:rPr lang="en-US" sz="1400" dirty="0" smtClean="0">
                <a:latin typeface="+mn-lt"/>
              </a:rPr>
              <a:t>Analog phones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712" y="4362744"/>
            <a:ext cx="1614488" cy="127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SPARSH VP330 Righ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4474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EON510 Right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880" y="2072640"/>
            <a:ext cx="149352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362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How Matrix </a:t>
            </a:r>
            <a:r>
              <a:rPr lang="en-US" sz="4000" b="1" dirty="0">
                <a:latin typeface="+mj-lt"/>
              </a:rPr>
              <a:t>h</a:t>
            </a:r>
            <a:r>
              <a:rPr lang="en-US" sz="4000" b="1" dirty="0" smtClean="0">
                <a:latin typeface="+mj-lt"/>
              </a:rPr>
              <a:t>elps to offer Value -added </a:t>
            </a:r>
            <a:r>
              <a:rPr lang="en-US" sz="4000" b="1" dirty="0">
                <a:latin typeface="+mj-lt"/>
              </a:rPr>
              <a:t>s</a:t>
            </a:r>
            <a:r>
              <a:rPr lang="en-US" sz="4000" b="1" dirty="0" smtClean="0">
                <a:latin typeface="+mj-lt"/>
              </a:rPr>
              <a:t>ervices with Single Investment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2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PMS Integration</a:t>
            </a:r>
            <a:endParaRPr lang="en-US" sz="3200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8160" y="1313542"/>
            <a:ext cx="3749040" cy="28774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600" b="1" dirty="0" smtClean="0">
                <a:cs typeface="Arial" pitchFamily="34" charset="0"/>
              </a:rPr>
              <a:t>Domestic PMS Integration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IDS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err="1" smtClean="0">
                <a:cs typeface="Arial" pitchFamily="34" charset="0"/>
              </a:rPr>
              <a:t>eZee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 smtClean="0">
                <a:cs typeface="Arial" pitchFamily="34" charset="0"/>
              </a:rPr>
              <a:t>Technosys</a:t>
            </a:r>
            <a:endParaRPr lang="en-US" sz="1600" dirty="0" smtClean="0">
              <a:cs typeface="Arial" pitchFamily="34" charset="0"/>
            </a:endParaRP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err="1" smtClean="0">
                <a:cs typeface="Arial" pitchFamily="34" charset="0"/>
              </a:rPr>
              <a:t>Winsar</a:t>
            </a:r>
            <a:r>
              <a:rPr lang="en-US" sz="1600" dirty="0" smtClean="0">
                <a:cs typeface="Arial" pitchFamily="34" charset="0"/>
              </a:rPr>
              <a:t> InfoSoft – WINHMS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Acumen Software – HOTSOFT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Power Brain – POWER HMS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RSI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8742" y="4379089"/>
            <a:ext cx="838199" cy="118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5334000"/>
            <a:ext cx="992777" cy="10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9FD"/>
              </a:clrFrom>
              <a:clrTo>
                <a:srgbClr val="FFF9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52975"/>
            <a:ext cx="1905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2133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648200"/>
            <a:ext cx="2266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0" y="6477000"/>
            <a:ext cx="4114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7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dirty="0" smtClean="0">
                <a:cs typeface="Arial" pitchFamily="34" charset="0"/>
              </a:rPr>
              <a:t>* Logos are of respective PMS developer/manufacturer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785360" y="1324860"/>
            <a:ext cx="3749040" cy="28774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sz="1600" b="1" dirty="0" smtClean="0">
                <a:cs typeface="Arial" pitchFamily="34" charset="0"/>
              </a:rPr>
              <a:t>Used by many domestic hotels with size up to 100 rooms</a:t>
            </a:r>
            <a:endParaRPr lang="en-US" sz="1600" dirty="0">
              <a:cs typeface="Arial" pitchFamily="34" charset="0"/>
            </a:endParaRP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Mayfair Hotels and Resorts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Royal Orchid Hotels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Lords Hotels and Resorts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Ramada Worldwide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err="1" smtClean="0">
                <a:cs typeface="Arial" pitchFamily="34" charset="0"/>
              </a:rPr>
              <a:t>Sarovar</a:t>
            </a:r>
            <a:r>
              <a:rPr lang="en-US" sz="1600" dirty="0" smtClean="0">
                <a:cs typeface="Arial" pitchFamily="34" charset="0"/>
              </a:rPr>
              <a:t> Hotels and Resorts</a:t>
            </a:r>
          </a:p>
          <a:p>
            <a:pPr marL="401637" indent="-28575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sz="1600" dirty="0" smtClean="0">
                <a:cs typeface="Arial" pitchFamily="34" charset="0"/>
              </a:rPr>
              <a:t>Le Meridian Hotels and Resorts</a:t>
            </a:r>
          </a:p>
        </p:txBody>
      </p:sp>
    </p:spTree>
    <p:extLst>
      <p:ext uri="{BB962C8B-B14F-4D97-AF65-F5344CB8AC3E}">
        <p14:creationId xmlns:p14="http://schemas.microsoft.com/office/powerpoint/2010/main" val="51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7521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PMS Integration</a:t>
            </a:r>
            <a:endParaRPr lang="en-US" sz="3200" b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18160" y="1251856"/>
            <a:ext cx="3749040" cy="28629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/>
              <a:t>Global PMS </a:t>
            </a:r>
            <a:r>
              <a:rPr lang="en-US" sz="1800" b="1" dirty="0" smtClean="0"/>
              <a:t>Integration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Micros Opera - Fidelio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Protel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Auto Clerk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Char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Amadeus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/>
              <a:t>RMS</a:t>
            </a:r>
          </a:p>
        </p:txBody>
      </p:sp>
      <p:pic>
        <p:nvPicPr>
          <p:cNvPr id="9" name="Picture 4" descr="http://www.hotelmanagement.net/files/hotelworldnetwork/nodes/2012/14874/microsWE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86" y="4419338"/>
            <a:ext cx="1424214" cy="7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rotel hotel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27156"/>
            <a:ext cx="1828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338"/>
            <a:ext cx="16430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://www.amadeus.com/hotels/top.jp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5534089"/>
            <a:ext cx="2369312" cy="7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har-PM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1" y="5687645"/>
            <a:ext cx="1335089" cy="3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4481" y="4254563"/>
            <a:ext cx="1978919" cy="6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0" y="6477000"/>
            <a:ext cx="4114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7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dirty="0" smtClean="0">
                <a:cs typeface="Arial" pitchFamily="34" charset="0"/>
              </a:rPr>
              <a:t>* Logos are of respective PMS developer/manufacturer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4785360" y="1251856"/>
            <a:ext cx="3749040" cy="28629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sz="1800" b="1" dirty="0" smtClean="0"/>
              <a:t>Used by global and national hotel chains and Groups such as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TATA Hotels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ITC Hotels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The </a:t>
            </a:r>
            <a:r>
              <a:rPr lang="en-US" sz="1800" dirty="0" err="1" smtClean="0"/>
              <a:t>Leela</a:t>
            </a:r>
            <a:r>
              <a:rPr lang="en-US" sz="1800" dirty="0" smtClean="0"/>
              <a:t> Palace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Mantra Group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Hilton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Hyatt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Fairmont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Carlson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CAS Integration</a:t>
            </a:r>
            <a:endParaRPr lang="en-US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247894"/>
            <a:ext cx="830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6075" indent="-2301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/>
              <a:t>ETERNITY </a:t>
            </a:r>
            <a:r>
              <a:rPr lang="en-US" sz="2000" dirty="0" smtClean="0"/>
              <a:t>supports 15 widely used </a:t>
            </a:r>
            <a:r>
              <a:rPr lang="en-US" sz="2000" dirty="0"/>
              <a:t>p</a:t>
            </a:r>
            <a:r>
              <a:rPr lang="en-US" sz="2000" dirty="0" smtClean="0"/>
              <a:t>osting protocols </a:t>
            </a:r>
            <a:r>
              <a:rPr lang="en-US" sz="2000" dirty="0"/>
              <a:t>for CAS</a:t>
            </a:r>
          </a:p>
          <a:p>
            <a:pPr marL="346075" indent="-2301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ETERNITY </a:t>
            </a:r>
            <a:r>
              <a:rPr lang="en-US" sz="2000" dirty="0"/>
              <a:t>also </a:t>
            </a:r>
            <a:r>
              <a:rPr lang="en-US" sz="2000" dirty="0" smtClean="0"/>
              <a:t>supports </a:t>
            </a:r>
            <a:r>
              <a:rPr lang="en-US" sz="2000" dirty="0"/>
              <a:t>c</a:t>
            </a:r>
            <a:r>
              <a:rPr lang="en-US" sz="2000" dirty="0" smtClean="0"/>
              <a:t>ustomization </a:t>
            </a:r>
            <a:r>
              <a:rPr lang="en-US" sz="2000" dirty="0"/>
              <a:t>of the </a:t>
            </a:r>
            <a:r>
              <a:rPr lang="en-US" sz="2000" dirty="0" smtClean="0"/>
              <a:t>posting </a:t>
            </a:r>
            <a:r>
              <a:rPr lang="en-US" sz="2000" dirty="0"/>
              <a:t>p</a:t>
            </a:r>
            <a:r>
              <a:rPr lang="en-US" sz="2000" dirty="0" smtClean="0"/>
              <a:t>rotocol </a:t>
            </a:r>
            <a:r>
              <a:rPr lang="en-US" sz="2000" dirty="0"/>
              <a:t>to </a:t>
            </a:r>
            <a:r>
              <a:rPr lang="en-US" sz="2000" dirty="0" smtClean="0"/>
              <a:t>match </a:t>
            </a:r>
            <a:r>
              <a:rPr lang="en-US" sz="2000" dirty="0"/>
              <a:t>the s</a:t>
            </a:r>
            <a:r>
              <a:rPr lang="en-US" sz="2000" dirty="0" smtClean="0"/>
              <a:t>ettings </a:t>
            </a:r>
            <a:r>
              <a:rPr lang="en-US" sz="2000" dirty="0"/>
              <a:t>r</a:t>
            </a:r>
            <a:r>
              <a:rPr lang="en-US" sz="2000" dirty="0" smtClean="0"/>
              <a:t>equired </a:t>
            </a:r>
            <a:r>
              <a:rPr lang="en-US" sz="2000" dirty="0"/>
              <a:t>by the CAS </a:t>
            </a:r>
            <a:r>
              <a:rPr lang="en-US" sz="2000" dirty="0" smtClean="0"/>
              <a:t>used </a:t>
            </a:r>
            <a:r>
              <a:rPr lang="en-US" sz="2000" dirty="0"/>
              <a:t>by the </a:t>
            </a:r>
            <a:r>
              <a:rPr lang="en-US" sz="2000" dirty="0" smtClean="0"/>
              <a:t>hotel</a:t>
            </a:r>
            <a:endParaRPr lang="en-US" sz="2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924175"/>
            <a:ext cx="3124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Blind Send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Matrix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/>
              <a:t>Holidex</a:t>
            </a:r>
            <a:r>
              <a:rPr lang="en-US" sz="2000" dirty="0"/>
              <a:t>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HOBIS A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HOBIS B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HOBIC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BELL HOBIC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19600" y="2924175"/>
            <a:ext cx="3657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MICROS A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MICROS B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Hilton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/>
              <a:t>Xiox</a:t>
            </a:r>
            <a:r>
              <a:rPr lang="en-US" sz="2000" dirty="0"/>
              <a:t>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/>
              <a:t>Comm</a:t>
            </a:r>
            <a:r>
              <a:rPr lang="en-US" sz="2000" dirty="0"/>
              <a:t> One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Call-Inn RSI-CMS </a:t>
            </a:r>
          </a:p>
          <a:p>
            <a:pPr marL="803275" lvl="1" indent="-3460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/>
              <a:t>Customized (protocol)</a:t>
            </a:r>
          </a:p>
        </p:txBody>
      </p:sp>
    </p:spTree>
    <p:extLst>
      <p:ext uri="{BB962C8B-B14F-4D97-AF65-F5344CB8AC3E}">
        <p14:creationId xmlns:p14="http://schemas.microsoft.com/office/powerpoint/2010/main" val="51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Voicemail Services</a:t>
            </a:r>
            <a:endParaRPr lang="en-US" sz="32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152400" y="1371600"/>
            <a:ext cx="49530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In-Skin Voicemail System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No need of external Voicemail device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No need of external Call Recording device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No need of external Auto-attendant device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Long term message record with PC transfer function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Voicemail Indication and Notification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Send guest Voicemail directly to guest E-mail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Greet callers with Personalized prompts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cs typeface="Arial" pitchFamily="34" charset="0"/>
              </a:rPr>
              <a:t>Customizable mailbox size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5119914" y="1447800"/>
            <a:ext cx="3840480" cy="426720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8737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cs typeface="Arial" pitchFamily="34" charset="0"/>
              </a:rPr>
              <a:t>Voicemail Highlight</a:t>
            </a:r>
          </a:p>
          <a:p>
            <a:pPr indent="-2841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Attend up to 16 callers all together</a:t>
            </a:r>
          </a:p>
          <a:p>
            <a:pPr indent="-2841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Define mail boxes for up to 512 guests and hotel staff</a:t>
            </a:r>
          </a:p>
          <a:p>
            <a:pPr indent="-2841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Record conversation up to 576 hours</a:t>
            </a:r>
          </a:p>
          <a:p>
            <a:pPr indent="-2841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Use any USB flash drive for call recording and voicemail</a:t>
            </a:r>
          </a:p>
          <a:p>
            <a:pPr indent="-284163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Define Group and Individual mailboxes</a:t>
            </a:r>
          </a:p>
        </p:txBody>
      </p:sp>
    </p:spTree>
    <p:extLst>
      <p:ext uri="{BB962C8B-B14F-4D97-AF65-F5344CB8AC3E}">
        <p14:creationId xmlns:p14="http://schemas.microsoft.com/office/powerpoint/2010/main" val="51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687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Competitor Analysis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91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21108"/>
              </p:ext>
            </p:extLst>
          </p:nvPr>
        </p:nvGraphicFramePr>
        <p:xfrm>
          <a:off x="685800" y="1371600"/>
          <a:ext cx="7772400" cy="471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430"/>
                <a:gridCol w="3950970"/>
              </a:tblGrid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Matrix Hospitality</a:t>
                      </a:r>
                      <a:r>
                        <a:rPr lang="en-US" sz="1400" baseline="0" dirty="0" smtClean="0"/>
                        <a:t> 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Hospitality Solutions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Acquisition</a:t>
                      </a:r>
                      <a:r>
                        <a:rPr lang="en-US" sz="1400" baseline="0" dirty="0" smtClean="0"/>
                        <a:t>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Higher Initial Purchase Cost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 Software upgrades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Expensive software upgrades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Solution for Multiple Applications: CAS/PMS Integration, UC Clients, IP Telephony, Multi-Site Connectivity and more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Multiple Solutions</a:t>
                      </a:r>
                      <a:r>
                        <a:rPr lang="en-US" sz="1400" baseline="0" dirty="0" smtClean="0"/>
                        <a:t> required for Multiple Applications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Supply Card to manage complete system leads to effective power management and huge saving on power usage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Cabinet architecture consisting of multiple systems requiring multiple power source, leading to more power consumption and more maintenance costs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Compact footprint and consume less real estate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Cabinet architecture requiring more real estate and skilled man-power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Simplified licensing – no separate licensing for Collaboration client, i.e. Single license for SIP trunks, VoIP Channels, Matrix IP phones, 3rd Party IP Handsets, Mobile Softphones &amp; UC Clients.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Separate Licenses for using SIP trunks, VoIP Channels, Collaboration Clients for 3rd Party IP Handsets such as Mobile Apps, Wi-Fi Handsets &amp; PC Softphones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Emergency Messaging for Staff when Fire Alarms are activated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such Broadcast Messaging features are available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Competitor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44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What are the Needs of Hotel?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Why you need Matrix to explore this Opportunity?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Matrix – A leading </a:t>
            </a:r>
            <a:r>
              <a:rPr lang="en-US" sz="2000" dirty="0"/>
              <a:t>H</a:t>
            </a:r>
            <a:r>
              <a:rPr lang="en-US" sz="2000" dirty="0" smtClean="0"/>
              <a:t>ospitality </a:t>
            </a:r>
            <a:r>
              <a:rPr lang="en-US" sz="2000" dirty="0"/>
              <a:t>S</a:t>
            </a:r>
            <a:r>
              <a:rPr lang="en-US" sz="2000" dirty="0" smtClean="0"/>
              <a:t>olution Provider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Product Mix to meet every need of Hotels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Matrix Advantages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What Matrix has for Hotels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Hotel Phone System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Comprehensive Set of Hotel Features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Range of Intuitive hotel phone extensions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Agenda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3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125589"/>
              </p:ext>
            </p:extLst>
          </p:nvPr>
        </p:nvGraphicFramePr>
        <p:xfrm>
          <a:off x="685800" y="1371600"/>
          <a:ext cx="7772400" cy="497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430"/>
                <a:gridCol w="3950970"/>
              </a:tblGrid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Matrix Hospitality</a:t>
                      </a:r>
                      <a:r>
                        <a:rPr lang="en-US" sz="1400" baseline="0" dirty="0" smtClean="0"/>
                        <a:t> 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Hospitality Solutions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 user license required for PMS and CAS interfaces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Separate licenses for PMS &amp; CAS interfaces increasing license cost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Future-Proof solution with Scalable and Universal Slot system for upcoming Latest Technologies such as VOIP calling and UC Consoles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Separate solutions for such upgrades with multiple licenses and high cost solutions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Built-in GSM trunks for back-ups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GSM Connectivity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Built-in SMS Text Server for Marketing and Notifications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SMS Capabilities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Built-in Call Reporting for Admin Phones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 third party software or expensive own brand software for reporting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Built-in Call Recording Feature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Separate Charges for Basic Call Recording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Built-in Revenue Streaming for Each trunk – Call Costing for Smart Billing of Customers’ Calls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Requires third Party Software or Expensive own brand software for Revenue Streaming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Competitor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0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181576"/>
              </p:ext>
            </p:extLst>
          </p:nvPr>
        </p:nvGraphicFramePr>
        <p:xfrm>
          <a:off x="685800" y="1371600"/>
          <a:ext cx="7772400" cy="481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430"/>
                <a:gridCol w="3950970"/>
              </a:tblGrid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Matrix Hospitality</a:t>
                      </a:r>
                      <a:r>
                        <a:rPr lang="en-US" sz="1400" baseline="0" dirty="0" smtClean="0"/>
                        <a:t> 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Other Hospitality Solutions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Hot-Swapping and Redundancy features for Continuous working of the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such functionality is possible as there are multiple systems and all are linked together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Least Cost Routing algorithm to route calls through the most appropriate network, ensuring least possible telecom cost for each call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such feature available, leading to high Initial cost, high upgradation cost, high license cost  and high telecom cost</a:t>
                      </a:r>
                      <a:endParaRPr lang="en-US" sz="1400" dirty="0"/>
                    </a:p>
                  </a:txBody>
                  <a:tcPr/>
                </a:tc>
              </a:tr>
              <a:tr h="4233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Ready Integration with World Renown CAS and PMS Integration such as Micros Opera, Protel, Auto Clerk, Char, Amadeus, RMS, IDS, RSI and many more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such ready integration, requires separate set-up and licenses for these applications</a:t>
                      </a:r>
                      <a:endParaRPr lang="en-US" sz="1400" dirty="0"/>
                    </a:p>
                  </a:txBody>
                  <a:tcPr/>
                </a:tc>
              </a:tr>
              <a:tr h="3539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 Online 24 X 7 Support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 is chargeable based on Cost per minute</a:t>
                      </a:r>
                      <a:endParaRPr lang="en-US" sz="1400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Support and Maintenance costs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high support and maintenance costs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500+ Partners across the Globe giving us Presence in 40+ Countries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Limited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Presence and reach</a:t>
                      </a:r>
                      <a:endParaRPr lang="en-US" sz="1400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Presence and Reach in multiple countries leads to Quick Spare Support, Better Response Time, Better Customer Service and Satisfaction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presence and Reach are limited, spare support and customer service is not that efficient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Competitor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0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687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Some of Matrix References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6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19200"/>
            <a:ext cx="396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Domestic Hotel Customers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Cambay Hotels &amp; Resorts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Jora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 Palace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Hotel International Residency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Hotel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Le Grande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baseline="0" dirty="0" smtClean="0">
                <a:solidFill>
                  <a:srgbClr val="000000"/>
                </a:solidFill>
                <a:latin typeface="+mn-lt"/>
              </a:rPr>
              <a:t>Hotel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Maurya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Rajdhani</a:t>
            </a:r>
            <a:endParaRPr lang="en-US" sz="16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Hotel Mogul Palace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Hotel Regal Palace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RAS Resorts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Royal Garden Resorts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Royal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Orchid Hotels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kern="0" baseline="0" dirty="0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</a:rPr>
              <a:t> Travancore Heritage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Zoya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Resorts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1219200"/>
            <a:ext cx="1698171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1436515"/>
            <a:ext cx="2853238" cy="7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3133042"/>
            <a:ext cx="2819400" cy="79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600" y="2641600"/>
            <a:ext cx="816429" cy="8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://www.rajadhanigroup.com/images/maurya-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666" y="4637543"/>
            <a:ext cx="1472867" cy="13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www.thetravancoreheritage.com/images/index_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28" y="4200136"/>
            <a:ext cx="1324087" cy="14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029200" y="6477000"/>
            <a:ext cx="4114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7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* Logos are of respective hotels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Some of Matrix References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80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1143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International Hotel Customers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Cambiago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Cambiago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Posta,Como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Prati,Castrocaro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Terme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Club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Roccaruja,Stintino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Residence Il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Mulinaccio,Pievepelago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Calvanella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Sestola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600" kern="0" dirty="0">
                <a:solidFill>
                  <a:srgbClr val="000000"/>
                </a:solidFill>
                <a:latin typeface="+mn-lt"/>
              </a:rPr>
              <a:t>Hotel La Contrada, Verbania Intra,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Alexandra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Plaza,Riccione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Dynasty,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Sassuolo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Mediterranee,Lungomare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Schiller,Cervia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</a:t>
            </a:r>
            <a:r>
              <a:rPr lang="en-US" sz="1600" kern="0" dirty="0" err="1">
                <a:solidFill>
                  <a:srgbClr val="000000"/>
                </a:solidFill>
                <a:latin typeface="+mn-lt"/>
              </a:rPr>
              <a:t>Audi,Rimini</a:t>
            </a:r>
            <a:r>
              <a:rPr lang="en-US" sz="1600" kern="0" dirty="0">
                <a:solidFill>
                  <a:srgbClr val="000000"/>
                </a:solidFill>
                <a:latin typeface="+mn-lt"/>
              </a:rPr>
              <a:t>, Italy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</a:rPr>
              <a:t>Hotel Elba, Rimini, Italy</a:t>
            </a:r>
          </a:p>
          <a:p>
            <a:pPr algn="l"/>
            <a:endParaRPr lang="en-US" sz="1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1364221"/>
            <a:ext cx="1447800" cy="82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http://www.hotelsitalyonline.com/Naples/Prati/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462088" cy="8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029200" y="6477000"/>
            <a:ext cx="4114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7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* Logos are of respective hotels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Some of Matrix References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19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latin typeface="+mn-lt"/>
                <a:cs typeface="Kartika" panose="02020503030404060203" pitchFamily="18" charset="0"/>
              </a:rPr>
              <a:t>For further information please contact:</a:t>
            </a:r>
          </a:p>
          <a:p>
            <a:r>
              <a:rPr lang="en-US" sz="2400" dirty="0" smtClean="0">
                <a:latin typeface="+mn-lt"/>
                <a:cs typeface="Kartika" panose="02020503030404060203" pitchFamily="18" charset="0"/>
                <a:hlinkClick r:id="rId2"/>
              </a:rPr>
              <a:t>Ronak.Sharma@MatrixComSec.com</a:t>
            </a:r>
            <a:endParaRPr lang="en-US" sz="2400" dirty="0" smtClean="0">
              <a:latin typeface="+mn-lt"/>
              <a:cs typeface="Kartika" panose="02020503030404060203" pitchFamily="18" charset="0"/>
            </a:endParaRPr>
          </a:p>
          <a:p>
            <a:r>
              <a:rPr lang="en-US" sz="2400" dirty="0" smtClean="0">
                <a:latin typeface="+mn-lt"/>
                <a:cs typeface="Kartika" panose="02020503030404060203" pitchFamily="18" charset="0"/>
              </a:rPr>
              <a:t>+91 7227882400</a:t>
            </a:r>
            <a:endParaRPr lang="en-US" sz="2400" dirty="0">
              <a:latin typeface="+mn-lt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71600" y="1295400"/>
            <a:ext cx="6362700" cy="3733800"/>
            <a:chOff x="1390650" y="1981200"/>
            <a:chExt cx="6362700" cy="3733800"/>
          </a:xfrm>
        </p:grpSpPr>
        <p:grpSp>
          <p:nvGrpSpPr>
            <p:cNvPr id="5" name="Group 4"/>
            <p:cNvGrpSpPr/>
            <p:nvPr/>
          </p:nvGrpSpPr>
          <p:grpSpPr>
            <a:xfrm>
              <a:off x="1390650" y="1981200"/>
              <a:ext cx="2514600" cy="1600200"/>
              <a:chOff x="1390650" y="1981200"/>
              <a:chExt cx="2514600" cy="16002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390650" y="2286000"/>
                <a:ext cx="2514600" cy="129540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Optimize the Service Offering and Deliver Anytime Services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657350" y="1981200"/>
                <a:ext cx="1981200" cy="4572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Guest Services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238750" y="1981200"/>
              <a:ext cx="2514600" cy="1600200"/>
              <a:chOff x="5238750" y="1981200"/>
              <a:chExt cx="2514600" cy="16002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38750" y="2286000"/>
                <a:ext cx="2514600" cy="129540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Improve Staff Efficiency &amp; Productivity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505450" y="1981200"/>
                <a:ext cx="1981200" cy="4572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Staff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38750" y="4114800"/>
              <a:ext cx="2514600" cy="1600200"/>
              <a:chOff x="5238750" y="4114800"/>
              <a:chExt cx="2514600" cy="16002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238750" y="4114800"/>
                <a:ext cx="2514600" cy="129540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Control Costs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505450" y="5257800"/>
                <a:ext cx="1981200" cy="4572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Costs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90650" y="4114800"/>
              <a:ext cx="2514600" cy="1600200"/>
              <a:chOff x="1390650" y="4114800"/>
              <a:chExt cx="2514600" cy="16002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90650" y="4114800"/>
                <a:ext cx="2514600" cy="1295400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Create more Revenue Generation Opportunities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657350" y="5257800"/>
                <a:ext cx="1981200" cy="457200"/>
              </a:xfrm>
              <a:prstGeom prst="roundRect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Revenue</a:t>
                </a: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33" name="Content Placeholder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35383"/>
              </p:ext>
            </p:extLst>
          </p:nvPr>
        </p:nvGraphicFramePr>
        <p:xfrm>
          <a:off x="228600" y="5288280"/>
          <a:ext cx="868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1910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Enhance Customer Satisfaction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Increase Staff</a:t>
                      </a:r>
                      <a:r>
                        <a:rPr lang="en-US" sz="1600" b="0" baseline="0" dirty="0" smtClean="0"/>
                        <a:t> Efficiency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Increase Revenue from each walk-out Customer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Increase Staff Responsiveness to Customers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Reduce Overheads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0" dirty="0" smtClean="0"/>
                        <a:t>Reduce Operational Costs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3486150" y="2362200"/>
            <a:ext cx="2133600" cy="17907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Matrix Hospitality Solution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What Hotels are looking for?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6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trixcomsec.com/telecomsolutions/images/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88687"/>
            <a:ext cx="2590801" cy="26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343400"/>
          </a:xfrm>
        </p:spPr>
        <p:txBody>
          <a:bodyPr/>
          <a:lstStyle/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Established brand for Hotel Communication Systems 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Valued solution for Smaller to Medium size hotels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Trusted by many Leading Hotels and Hotel chains in more than 30 countries</a:t>
            </a:r>
          </a:p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/>
              <a:t>More than 500 satisfied </a:t>
            </a:r>
            <a:r>
              <a:rPr lang="en-US" sz="2400" dirty="0" smtClean="0"/>
              <a:t>hotels and hoteliers</a:t>
            </a:r>
            <a:endParaRPr lang="en-US" sz="2400" dirty="0"/>
          </a:p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A </a:t>
            </a:r>
            <a:r>
              <a:rPr lang="en-US" sz="2400" dirty="0"/>
              <a:t>future proof investment for </a:t>
            </a:r>
            <a:r>
              <a:rPr lang="en-US" sz="2400" dirty="0" smtClean="0"/>
              <a:t>Hoteliers</a:t>
            </a:r>
            <a:endParaRPr lang="en-US" sz="2400" dirty="0"/>
          </a:p>
          <a:p>
            <a:pPr indent="-227013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Tested and Certified integration with leading PMS and CAS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Why select Matrix Hospitality Solution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59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65627"/>
              </p:ext>
            </p:extLst>
          </p:nvPr>
        </p:nvGraphicFramePr>
        <p:xfrm>
          <a:off x="457200" y="1371600"/>
          <a:ext cx="8229600" cy="474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Single System serving Multiple Applications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Universal Personality Slots,</a:t>
                      </a:r>
                      <a:r>
                        <a:rPr lang="en-US" sz="1600" baseline="0" dirty="0" smtClean="0"/>
                        <a:t> No Fixed System Bottlenecks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Modular Configuration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Scalable Platform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Universal Connectivity (In Skin GSM, VoIP, ISDN, BRI, PRI and CO connectivity)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Similar features across Platforms (ETERNITY</a:t>
                      </a:r>
                      <a:r>
                        <a:rPr lang="en-US" sz="1600" baseline="0" dirty="0" smtClean="0"/>
                        <a:t> PE, GE, GENX, ME and LE)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User Terminals across Platforms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Avoid Re-Programming New System,</a:t>
                      </a:r>
                      <a:r>
                        <a:rPr lang="en-US" sz="1600" baseline="0" dirty="0" smtClean="0"/>
                        <a:t> Port Backup Configuration to New Platform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Enterprise Grade Connectivity (BRI, GSM,</a:t>
                      </a:r>
                      <a:r>
                        <a:rPr lang="en-US" sz="1600" baseline="0" dirty="0" smtClean="0"/>
                        <a:t> VoIP) and features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Compact</a:t>
                      </a:r>
                      <a:r>
                        <a:rPr lang="en-US" sz="1600" baseline="0" dirty="0" smtClean="0"/>
                        <a:t> Foot Print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Hot-Swappable Cards (ETERNITY ME and ETERNITY</a:t>
                      </a:r>
                      <a:r>
                        <a:rPr lang="en-US" sz="1600" baseline="0" dirty="0" smtClean="0"/>
                        <a:t> LE)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Redundancy</a:t>
                      </a:r>
                      <a:r>
                        <a:rPr lang="en-US" sz="1600" baseline="0" dirty="0" smtClean="0"/>
                        <a:t> (ETERNITY ME and       ETERNITY LE)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Open to Third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Party PMS and CAS Support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Quick Installation</a:t>
                      </a:r>
                      <a:r>
                        <a:rPr lang="en-US" sz="1600" baseline="0" dirty="0" smtClean="0"/>
                        <a:t> Wizard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Built-in Auto-Attendant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Voice Mail Support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IP Server for Advanced</a:t>
                      </a:r>
                      <a:r>
                        <a:rPr lang="en-US" sz="1600" baseline="0" dirty="0" smtClean="0"/>
                        <a:t> VoIP functionalities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Transparent Cost</a:t>
                      </a:r>
                      <a:r>
                        <a:rPr lang="en-US" sz="1600" baseline="0" dirty="0" smtClean="0"/>
                        <a:t> – No Hidden Cost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Early</a:t>
                      </a:r>
                      <a:r>
                        <a:rPr lang="en-US" sz="1600" baseline="0" dirty="0" smtClean="0"/>
                        <a:t> ROI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/>
                        <a:t>24 x 7 Online Support</a:t>
                      </a:r>
                      <a:endParaRPr lang="en-US" sz="1600" b="1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9000">
                          <a:schemeClr val="accent1">
                            <a:tint val="44500"/>
                            <a:satMod val="160000"/>
                          </a:schemeClr>
                        </a:gs>
                        <a:gs pos="18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Matrix Advantages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124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4097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How Matrix can help you to Explore Hospitality segment</a:t>
            </a:r>
          </a:p>
        </p:txBody>
      </p:sp>
    </p:spTree>
    <p:extLst>
      <p:ext uri="{BB962C8B-B14F-4D97-AF65-F5344CB8AC3E}">
        <p14:creationId xmlns:p14="http://schemas.microsoft.com/office/powerpoint/2010/main" val="36800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3733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/>
              <a:t>Target Customers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Full-Services Starred Hotels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Resorts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Limited Services Hotels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Business Hotels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Guest-Houses and Inns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Motels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Hospitals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Nursing Homes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9879" y="1371600"/>
            <a:ext cx="3284521" cy="4876800"/>
            <a:chOff x="5056591" y="1219200"/>
            <a:chExt cx="3284521" cy="4876800"/>
          </a:xfrm>
        </p:grpSpPr>
        <p:pic>
          <p:nvPicPr>
            <p:cNvPr id="5" name="Picture 15" descr="http://img.venere.com/img/hotel/7/8/1/6/336187/849491_46_b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2312" y="1219200"/>
              <a:ext cx="1828800" cy="145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9" descr="http://ampersandtravel.com/all_images/450/The-Oberoi-Grand,-Calcutta,-North-India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56591" y="2345244"/>
              <a:ext cx="1828800" cy="146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7" descr="http://t1.gstatic.com/images?q=tbn:ANd9GcQNUsiTE6QwdUieMPXzFQXxwvhG7k_cz4A2YGyrlFI0j0NpcCp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12312" y="3591015"/>
              <a:ext cx="1828800" cy="136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591" y="4589372"/>
              <a:ext cx="1828800" cy="1506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4"/>
          <p:cNvSpPr txBox="1">
            <a:spLocks/>
          </p:cNvSpPr>
          <p:nvPr/>
        </p:nvSpPr>
        <p:spPr>
          <a:xfrm>
            <a:off x="5029200" y="6477000"/>
            <a:ext cx="4114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5887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200" dirty="0" smtClean="0">
                <a:cs typeface="Arial" pitchFamily="34" charset="0"/>
              </a:rPr>
              <a:t>* Logos are of respective Hotel/Resort/Hospital owner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Where to sell Matrix Hotel Solution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8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051844"/>
              </p:ext>
            </p:extLst>
          </p:nvPr>
        </p:nvGraphicFramePr>
        <p:xfrm>
          <a:off x="457200" y="141732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Operator 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Hotelier Benefits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Automate routine calling activities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Boost staff efficiency</a:t>
                      </a:r>
                      <a:r>
                        <a:rPr lang="en-US" sz="1800" baseline="0" dirty="0" smtClean="0"/>
                        <a:t> and productivity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Greet every caller with automated voice prompts and reduce</a:t>
                      </a:r>
                      <a:r>
                        <a:rPr lang="en-US" sz="1800" baseline="0" dirty="0" smtClean="0"/>
                        <a:t> call load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Enhance hotel brand through automated voice</a:t>
                      </a:r>
                      <a:r>
                        <a:rPr lang="en-US" sz="1800" baseline="0" dirty="0" smtClean="0"/>
                        <a:t> greets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Enrich customer</a:t>
                      </a:r>
                      <a:r>
                        <a:rPr lang="en-US" sz="1800" baseline="0" dirty="0" smtClean="0"/>
                        <a:t> experience and services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 Operating Costs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Quick and impressive services</a:t>
                      </a:r>
                      <a:r>
                        <a:rPr lang="en-US" sz="1800" baseline="0" dirty="0" smtClean="0"/>
                        <a:t> to guests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Increase guest</a:t>
                      </a:r>
                      <a:r>
                        <a:rPr lang="en-US" sz="1800" baseline="0" dirty="0" smtClean="0"/>
                        <a:t> satisfaction and loyalty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Engage</a:t>
                      </a:r>
                      <a:r>
                        <a:rPr lang="en-US" sz="1800" baseline="0" dirty="0" smtClean="0"/>
                        <a:t> service staff immediately upon the receipt of guest request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Systematic and Transparent hotel operations with any PMS application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room monitoring from reception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Extend</a:t>
                      </a:r>
                      <a:r>
                        <a:rPr lang="en-US" sz="1800" baseline="0" dirty="0" smtClean="0"/>
                        <a:t> mobility to staff members through wireless phones and IP DECT</a:t>
                      </a:r>
                      <a:endParaRPr lang="en-US" sz="18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Set and</a:t>
                      </a:r>
                      <a:r>
                        <a:rPr lang="en-US" sz="1800" baseline="0" dirty="0" smtClean="0"/>
                        <a:t> Change guest preferences without going to guest room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Receive important hotel calls to Mobile phone when away from the hotel</a:t>
                      </a:r>
                      <a:endParaRPr lang="en-US" sz="18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Effective guest check-out with accurate billing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Easy integration with existing telephony interfaces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How Matrix helps Hotels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90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2032</Words>
  <Application>Microsoft Office PowerPoint</Application>
  <PresentationFormat>On-screen Show (4:3)</PresentationFormat>
  <Paragraphs>445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Kartika</vt:lpstr>
      <vt:lpstr>Lucida Sans</vt:lpstr>
      <vt:lpstr>Wingdings</vt:lpstr>
      <vt:lpstr>Office Theme</vt:lpstr>
      <vt:lpstr>PowerPoint Presentation</vt:lpstr>
      <vt:lpstr>PowerPoint Presentation</vt:lpstr>
      <vt:lpstr>Agenda</vt:lpstr>
      <vt:lpstr>What Hotels are looking for?</vt:lpstr>
      <vt:lpstr>Why select Matrix Hospitality Solution</vt:lpstr>
      <vt:lpstr>Matrix Advantages</vt:lpstr>
      <vt:lpstr>PowerPoint Presentation</vt:lpstr>
      <vt:lpstr>Where to sell Matrix Hotel Solution</vt:lpstr>
      <vt:lpstr>How Matrix helps Hotels</vt:lpstr>
      <vt:lpstr>How Matrix helps Hotels</vt:lpstr>
      <vt:lpstr>What Matrix has for Hotels</vt:lpstr>
      <vt:lpstr>PowerPoint Presentation</vt:lpstr>
      <vt:lpstr>Create blend of services for hotels with IP Technology</vt:lpstr>
      <vt:lpstr>PowerPoint Presentation</vt:lpstr>
      <vt:lpstr>What Matrix has for Hotels</vt:lpstr>
      <vt:lpstr>Matrix ETERNITY Phone System</vt:lpstr>
      <vt:lpstr>Matrix Front Desk Management</vt:lpstr>
      <vt:lpstr>Matrix Front Desk Management</vt:lpstr>
      <vt:lpstr>PowerPoint Presentation</vt:lpstr>
      <vt:lpstr>Matrix Front Desk Management</vt:lpstr>
      <vt:lpstr>Matrix Front Desk Management</vt:lpstr>
      <vt:lpstr>Matrix offers range of intuitive hotel terminals for each application</vt:lpstr>
      <vt:lpstr>PowerPoint Presentation</vt:lpstr>
      <vt:lpstr>PMS Integration</vt:lpstr>
      <vt:lpstr>PowerPoint Presentation</vt:lpstr>
      <vt:lpstr>CAS Integration</vt:lpstr>
      <vt:lpstr>Voicemail Services</vt:lpstr>
      <vt:lpstr>PowerPoint Presentation</vt:lpstr>
      <vt:lpstr>Competitor Analysis</vt:lpstr>
      <vt:lpstr>Competitor Analysis</vt:lpstr>
      <vt:lpstr>Competitor Analysis</vt:lpstr>
      <vt:lpstr>PowerPoint Presentation</vt:lpstr>
      <vt:lpstr>Some of Matrix References</vt:lpstr>
      <vt:lpstr>Some of Matrix References</vt:lpstr>
      <vt:lpstr>PowerPoint Presentation</vt:lpstr>
      <vt:lpstr>PowerPoint Presentation</vt:lpstr>
    </vt:vector>
  </TitlesOfParts>
  <Company>MatrixComSec Pvt.Ltd.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MatrixComSec Pvt.Ltd.</dc:creator>
  <cp:lastModifiedBy>Ruchir Talati</cp:lastModifiedBy>
  <cp:revision>77</cp:revision>
  <dcterms:created xsi:type="dcterms:W3CDTF">2014-10-29T06:18:26Z</dcterms:created>
  <dcterms:modified xsi:type="dcterms:W3CDTF">2016-04-16T10:42:16Z</dcterms:modified>
</cp:coreProperties>
</file>