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536" r:id="rId4"/>
    <p:sldId id="537" r:id="rId5"/>
    <p:sldId id="546" r:id="rId6"/>
    <p:sldId id="547" r:id="rId7"/>
    <p:sldId id="548" r:id="rId8"/>
    <p:sldId id="532" r:id="rId9"/>
    <p:sldId id="539" r:id="rId10"/>
    <p:sldId id="540" r:id="rId11"/>
    <p:sldId id="545" r:id="rId12"/>
    <p:sldId id="549" r:id="rId13"/>
    <p:sldId id="542" r:id="rId14"/>
    <p:sldId id="483" r:id="rId15"/>
    <p:sldId id="550" r:id="rId16"/>
    <p:sldId id="543" r:id="rId17"/>
    <p:sldId id="538" r:id="rId18"/>
    <p:sldId id="475" r:id="rId19"/>
    <p:sldId id="551" r:id="rId20"/>
    <p:sldId id="544" r:id="rId21"/>
    <p:sldId id="431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FAD"/>
    <a:srgbClr val="4DB39F"/>
    <a:srgbClr val="01A3B0"/>
    <a:srgbClr val="00A3B1"/>
    <a:srgbClr val="4BAE9A"/>
    <a:srgbClr val="663300"/>
    <a:srgbClr val="92D050"/>
    <a:srgbClr val="01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3250" autoAdjust="0"/>
  </p:normalViewPr>
  <p:slideViewPr>
    <p:cSldViewPr>
      <p:cViewPr varScale="1">
        <p:scale>
          <a:sx n="67" d="100"/>
          <a:sy n="67" d="100"/>
        </p:scale>
        <p:origin x="14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E669D85-4227-4FED-AF8A-23916408831B}" type="datetimeFigureOut">
              <a:rPr lang="en-US"/>
              <a:t>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B271E4C4-3CAE-4F36-B131-7FF5395696D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5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t" anchorCtr="0" compatLnSpc="1"/>
          <a:lstStyle>
            <a:lvl1pPr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t" anchorCtr="0" compatLnSpc="1"/>
          <a:lstStyle>
            <a:lvl1pPr algn="r" eaLnBrk="1" hangingPunct="1"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6A6357-07AC-47C3-A1E8-A12F45624E91}" type="datetime1">
              <a:rPr lang="en-US" altLang="en-US"/>
              <a:t>2/24/2017</a:t>
            </a:fld>
            <a:endParaRPr lang="en-US" altLang="en-US" sz="1200" dirty="0"/>
          </a:p>
        </p:txBody>
      </p:sp>
      <p:sp>
        <p:nvSpPr>
          <p:cNvPr id="12292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370013" y="1143000"/>
            <a:ext cx="411638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Notes Placeholder 4"/>
          <p:cNvSpPr>
            <a:spLocks noGrp="1" noRot="1" noChangeAspect="1" noChangeArrowheads="1"/>
          </p:cNvSpPr>
          <p:nvPr/>
        </p:nvSpPr>
        <p:spPr bwMode="auto">
          <a:xfrm>
            <a:off x="684213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1" tIns="47265" rIns="94531" bIns="47265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en-US" altLang="en-US" sz="1200" dirty="0"/>
              <a:t>Click to edit Master text styles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en-US" altLang="en-US" sz="1200" dirty="0"/>
              <a:t>Second level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en-US" altLang="en-US" sz="1200" dirty="0"/>
              <a:t>Third level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en-US" altLang="en-US" sz="1200" dirty="0"/>
              <a:t>Fourth level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en-US" altLang="en-US" sz="1200" dirty="0"/>
              <a:t>Fifth level</a:t>
            </a:r>
          </a:p>
        </p:txBody>
      </p:sp>
      <p:sp>
        <p:nvSpPr>
          <p:cNvPr id="3078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3625"/>
            <a:ext cx="2970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b" anchorCtr="0" compatLnSpc="1"/>
          <a:lstStyle>
            <a:lvl1pPr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9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31" tIns="47265" rIns="94531" bIns="47265" numCol="1" anchor="b" anchorCtr="0" compatLnSpc="1"/>
          <a:lstStyle>
            <a:lvl1pPr algn="r" eaLnBrk="1" hangingPunct="1">
              <a:buFont typeface="Arial" charset="0"/>
              <a:buNone/>
              <a:defRPr/>
            </a:lvl1pPr>
          </a:lstStyle>
          <a:p>
            <a:pPr>
              <a:defRPr/>
            </a:pPr>
            <a:fld id="{1A404602-C881-42B6-9236-DF5F30583554}" type="slidenum">
              <a:rPr lang="en-US" altLang="en-US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056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6B83477C-62BC-4BA8-9B7B-76141F385F1F}" type="slidenum">
              <a:rPr lang="en-US" altLang="en-US" smtClean="0"/>
              <a:t>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10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51783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11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4074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13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14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1624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15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17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18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59184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19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167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pitchFamily="34" charset="0"/>
            </a:endParaRPr>
          </a:p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6489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2952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32514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28959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pPr>
                <a:defRPr/>
              </a:pPr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1635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3000"/>
            <a:ext cx="4116387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Swis721 Cn B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04602-C881-42B6-9236-DF5F30583554}" type="slidenum">
              <a:rPr lang="en-US" altLang="en-US" smtClean="0"/>
              <a:t>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2895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70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FB9A-8AC3-47C2-9D16-D4BA0B73F0E2}" type="datetime1">
              <a:rPr lang="en-US" altLang="en-US"/>
              <a:t>2/24/2017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4AC2-0376-4622-92DD-7E71DBB62CA9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C176-B226-4537-9556-268F53D902BB}" type="datetime1">
              <a:rPr lang="en-US" altLang="en-US"/>
              <a:t>2/24/2017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DE47-8D6C-495D-85D6-30A24B9CA42D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7"/>
            <a:ext cx="2057400" cy="57594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7"/>
            <a:ext cx="6019800" cy="57594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63DC-6FC3-471D-8CC1-C0E137A9F8F9}" type="datetime1">
              <a:rPr lang="en-US" altLang="en-US"/>
              <a:t>2/24/2017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5C78-7CD6-4C77-9422-BA3714D85EED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70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DAEC-47A1-4C69-A5C4-4FF466BE224B}" type="datetime1">
              <a:rPr lang="en-US" altLang="en-US"/>
              <a:t>2/24/2017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B71B-8496-410D-8B45-539EAD93EE95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883F-9C5B-41C0-8745-D334A5E06710}" type="datetime1">
              <a:rPr lang="en-US" altLang="en-US"/>
              <a:t>2/24/2017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BCAE1-B1CA-4BFF-84C6-CB0F77115AD6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9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6"/>
            <a:ext cx="7886700" cy="150071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025D-2EA6-4B92-A8D4-53C49C257381}" type="datetime1">
              <a:rPr lang="en-US" altLang="en-US"/>
              <a:t>2/24/2017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8110-9AE3-4B50-848B-E95B6EE8BEDA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17D8-E9F4-4D2D-969D-75F94E04BA6F}" type="datetime1">
              <a:rPr lang="en-US" altLang="en-US"/>
              <a:t>2/24/2017</a:t>
            </a:fld>
            <a:endParaRPr lang="en-US" altLang="en-US" sz="1800" dirty="0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73FF-4D52-4D38-9118-9E93A4832C64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6565-0F26-4E16-B0EB-6177BF56E625}" type="datetime1">
              <a:rPr lang="en-US" altLang="en-US"/>
              <a:t>2/24/2017</a:t>
            </a:fld>
            <a:endParaRPr lang="en-US" altLang="en-US" sz="1800" dirty="0"/>
          </a:p>
        </p:txBody>
      </p:sp>
      <p:sp>
        <p:nvSpPr>
          <p:cNvPr id="8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F347-0DC4-4157-9A56-7662D028A6FC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AA3F-9205-4E0B-AEBA-BECBA3BDE0D4}" type="datetime1">
              <a:rPr lang="en-US" altLang="en-US"/>
              <a:t>2/24/2017</a:t>
            </a:fld>
            <a:endParaRPr lang="en-US" altLang="en-US" sz="1800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50BA-992C-4DD4-8793-F38F3F1979A9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8330-DD13-4F04-A83F-4F0D74069C95}" type="datetime1">
              <a:rPr lang="en-US" altLang="en-US"/>
              <a:t>2/24/2017</a:t>
            </a:fld>
            <a:endParaRPr lang="en-US" altLang="en-US" sz="1800" dirty="0"/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87FA-C68C-4A96-9D25-EA88D2A9053E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32CA-CDCE-410A-A708-5024953BE925}" type="datetime1">
              <a:rPr lang="en-US" altLang="en-US"/>
              <a:t>2/24/2017</a:t>
            </a:fld>
            <a:endParaRPr lang="en-US" altLang="en-US" sz="1800" dirty="0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20C7-9483-4BA8-96E7-153DF4AA2FD4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7306-2538-4942-BAF7-227F0E32E0A5}" type="datetime1">
              <a:rPr lang="en-US" altLang="en-US"/>
              <a:t>2/24/2017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6491-AAAF-498A-8C8A-D5E6AE60B357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6A92B-42AA-42EF-B913-B6AD74EE79C5}" type="datetime1">
              <a:rPr lang="en-US" altLang="en-US"/>
              <a:t>2/24/2017</a:t>
            </a:fld>
            <a:endParaRPr lang="en-US" altLang="en-US" sz="1800" dirty="0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E122-BFA5-42AC-87A8-F43850E5B29D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9542-F5C7-41E2-AF91-8D4C70A3B662}" type="datetime1">
              <a:rPr lang="en-US" altLang="en-US"/>
              <a:t>2/24/2017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04F8-27F0-4838-90F3-ABA5D7E24E38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7"/>
            <a:ext cx="2057400" cy="57594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7"/>
            <a:ext cx="6019800" cy="57594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89BF-A336-4B1B-B4A9-05A9A74D61CE}" type="datetime1">
              <a:rPr lang="en-US" altLang="en-US"/>
              <a:t>2/24/2017</a:t>
            </a:fld>
            <a:endParaRPr lang="en-US" altLang="en-US" sz="1800" dirty="0"/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54D6F-676D-4674-A855-D3EAE6E26EAD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9"/>
            <a:ext cx="7886700" cy="285326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6"/>
            <a:ext cx="7886700" cy="150071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7A54-76F0-482F-99BD-0DCDF65BE41F}" type="datetime1">
              <a:rPr lang="en-US" altLang="en-US"/>
              <a:t>2/24/2017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CFE2-15D2-46C7-8227-1E922451D352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3350-F99C-488E-8CB2-F0E8FFDF8D99}" type="datetime1">
              <a:rPr lang="en-US" altLang="en-US"/>
              <a:t>2/24/2017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CDB8-B4FC-4BC8-9E14-189D85F12543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2A4D-A0EC-4037-A47C-06A262C14B12}" type="datetime1">
              <a:rPr lang="en-US" altLang="en-US"/>
              <a:t>2/24/2017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B180-912D-4B18-A45B-13CEC8BA2090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7FF3-EC4C-436A-92E2-16C8EBCD6960}" type="datetime1">
              <a:rPr lang="en-US" altLang="en-US"/>
              <a:t>2/24/2017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F030-5B67-4679-8BD6-2A8108B5DDC8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7A07-3418-4546-95EB-B6466D6A6E5B}" type="datetime1">
              <a:rPr lang="en-US" altLang="en-US"/>
              <a:t>2/24/2017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3DC20-1F34-4BB1-BD6E-B54D3AD1A142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9F4A-9933-422A-8CF3-4BE59430EFEA}" type="datetime1">
              <a:rPr lang="en-US" altLang="en-US"/>
              <a:t>2/24/2017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468F-B7C6-45C1-B115-1CC2F719071A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18EC7-F84E-4923-AE0E-1E275F718A87}" type="datetime1">
              <a:rPr lang="en-US" altLang="en-US"/>
              <a:t>2/24/2017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DE19-48E8-4ECE-8FE3-56CDB2DA4C89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>
                <a:sym typeface="Calibri" pitchFamily="34" charset="0"/>
              </a:rPr>
              <a:t>Fifth level</a:t>
            </a:r>
          </a:p>
        </p:txBody>
      </p:sp>
      <p:sp>
        <p:nvSpPr>
          <p:cNvPr id="1027" name="Date Placeholder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3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A135969-493D-497A-9A5A-143A4DF927D7}" type="datetime1">
              <a:rPr lang="en-US" altLang="en-US"/>
              <a:t>2/24/2017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1028" name="Footer Placeholder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3"/>
            <a:ext cx="2895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3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948D7F-EEEE-4AA9-B06C-56F3311DAB8E}" type="slidenum">
              <a:rPr lang="en-US" altLang="en-US"/>
              <a:t>‹#›</a:t>
            </a:fld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>
                <a:sym typeface="Calibri" pitchFamily="34" charset="0"/>
              </a:rPr>
              <a:t>Fifth level</a:t>
            </a:r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3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E13FF52-AC74-4F06-B740-033747BAA5B1}" type="datetime1">
              <a:rPr lang="en-US" altLang="en-US"/>
              <a:t>2/24/2017</a:t>
            </a:fld>
            <a:endParaRPr lang="en-US" altLang="en-US" sz="1800" dirty="0"/>
          </a:p>
        </p:txBody>
      </p:sp>
      <p:sp>
        <p:nvSpPr>
          <p:cNvPr id="2052" name="Footer Placeholder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3"/>
            <a:ext cx="2895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3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57C72A-1404-43D1-B41A-7D8D8FA2CB6E}" type="slidenum">
              <a:rPr lang="en-US" altLang="en-US"/>
              <a:t>‹#›</a:t>
            </a:fld>
            <a:endParaRPr lang="en-US" alt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Blueprint%20Cameras.xls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3429030" y="2895613"/>
            <a:ext cx="51814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zh-CN" sz="3200" b="1" dirty="0">
                <a:latin typeface="+mn-lt"/>
                <a:sym typeface="Calibri" pitchFamily="34" charset="0"/>
              </a:rPr>
              <a:t>Matrix Video Surveillance Solution for Banking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0967" y="787625"/>
            <a:ext cx="16437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2. Investigation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7" name="Group 16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5" y="1447852"/>
            <a:ext cx="2607355" cy="1919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2" y="1447852"/>
            <a:ext cx="2850809" cy="1909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00" y="3367053"/>
            <a:ext cx="5615387" cy="25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9115" y="1981238"/>
            <a:ext cx="7695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Calibri" pitchFamily="34" charset="0"/>
                <a:ea typeface="Calibri"/>
                <a:cs typeface="Calibri"/>
              </a:rPr>
              <a:t>Investigate</a:t>
            </a:r>
            <a:r>
              <a:rPr lang="en-US" dirty="0">
                <a:latin typeface="Calibri" pitchFamily="34" charset="0"/>
                <a:ea typeface="Calibri"/>
                <a:cs typeface="Calibri"/>
              </a:rPr>
              <a:t> </a:t>
            </a:r>
            <a:r>
              <a:rPr lang="en-US" b="1" dirty="0">
                <a:latin typeface="Calibri" pitchFamily="34" charset="0"/>
                <a:ea typeface="Calibri"/>
                <a:cs typeface="Calibri"/>
              </a:rPr>
              <a:t>check frauds </a:t>
            </a:r>
            <a:r>
              <a:rPr lang="en-US" dirty="0">
                <a:latin typeface="Calibri" pitchFamily="34" charset="0"/>
                <a:ea typeface="Calibri"/>
                <a:cs typeface="Calibri"/>
              </a:rPr>
              <a:t>by capturing the </a:t>
            </a:r>
            <a:r>
              <a:rPr lang="en-US" b="1" dirty="0">
                <a:latin typeface="Calibri" pitchFamily="34" charset="0"/>
                <a:ea typeface="Calibri"/>
                <a:cs typeface="Calibri"/>
              </a:rPr>
              <a:t>transaction data and image </a:t>
            </a:r>
            <a:r>
              <a:rPr lang="en-US" dirty="0">
                <a:latin typeface="Calibri" pitchFamily="34" charset="0"/>
                <a:ea typeface="Calibri"/>
                <a:cs typeface="Calibri"/>
              </a:rPr>
              <a:t>of the person who came to deposit the Cheque.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ea typeface="Calibri"/>
                <a:cs typeface="Calibri"/>
              </a:rPr>
              <a:t>At the time of </a:t>
            </a:r>
            <a:r>
              <a:rPr lang="en-US" b="1" dirty="0">
                <a:latin typeface="Calibri" pitchFamily="34" charset="0"/>
                <a:ea typeface="Calibri"/>
                <a:cs typeface="Calibri"/>
              </a:rPr>
              <a:t>suspicious withdrawals </a:t>
            </a:r>
            <a:r>
              <a:rPr lang="en-US" dirty="0">
                <a:latin typeface="Calibri" pitchFamily="34" charset="0"/>
                <a:ea typeface="Calibri"/>
                <a:cs typeface="Calibri"/>
              </a:rPr>
              <a:t>get investigating proof, with </a:t>
            </a:r>
            <a:r>
              <a:rPr lang="en-US" b="1" dirty="0">
                <a:latin typeface="Calibri" pitchFamily="34" charset="0"/>
                <a:ea typeface="Calibri"/>
                <a:cs typeface="Calibri"/>
              </a:rPr>
              <a:t>face detection </a:t>
            </a:r>
            <a:r>
              <a:rPr lang="en-US" dirty="0">
                <a:latin typeface="Calibri" pitchFamily="34" charset="0"/>
                <a:ea typeface="Calibri"/>
                <a:cs typeface="Calibri"/>
              </a:rPr>
              <a:t>IVA.</a:t>
            </a:r>
          </a:p>
          <a:p>
            <a:pPr algn="just"/>
            <a:endParaRPr lang="en-US" dirty="0">
              <a:latin typeface="Calibri" pitchFamily="34" charset="0"/>
              <a:ea typeface="Calibri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Calibri" pitchFamily="34" charset="0"/>
                <a:ea typeface="Calibri"/>
                <a:cs typeface="Calibri"/>
              </a:rPr>
              <a:t>Store recordings for higher number of days &amp; at half the cost </a:t>
            </a:r>
            <a:r>
              <a:rPr lang="en-US" dirty="0">
                <a:latin typeface="Calibri" pitchFamily="34" charset="0"/>
                <a:ea typeface="Calibri"/>
                <a:cs typeface="Calibri"/>
              </a:rPr>
              <a:t>with</a:t>
            </a:r>
            <a:r>
              <a:rPr lang="en-US" b="1" dirty="0">
                <a:latin typeface="Calibri" pitchFamily="34" charset="0"/>
                <a:ea typeface="Calibri"/>
                <a:cs typeface="Calibri"/>
              </a:rPr>
              <a:t> </a:t>
            </a:r>
            <a:r>
              <a:rPr lang="en-US" dirty="0">
                <a:latin typeface="Calibri" pitchFamily="34" charset="0"/>
                <a:ea typeface="Calibri"/>
                <a:cs typeface="Calibri"/>
              </a:rPr>
              <a:t>Adaptive Recording and Camera-wise Recording Retention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Calibri" pitchFamily="34" charset="0"/>
              <a:ea typeface="Calibri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ea typeface="Calibri"/>
                <a:cs typeface="Calibri"/>
              </a:rPr>
              <a:t>Investigate a </a:t>
            </a:r>
            <a:r>
              <a:rPr lang="en-US" b="1" dirty="0">
                <a:latin typeface="Calibri" pitchFamily="34" charset="0"/>
                <a:ea typeface="Calibri"/>
                <a:cs typeface="Calibri"/>
              </a:rPr>
              <a:t>stolen asset </a:t>
            </a:r>
            <a:r>
              <a:rPr lang="en-US" dirty="0">
                <a:latin typeface="Calibri" pitchFamily="34" charset="0"/>
                <a:ea typeface="Calibri"/>
                <a:cs typeface="Calibri"/>
              </a:rPr>
              <a:t>in your premises with </a:t>
            </a:r>
            <a:r>
              <a:rPr lang="en-US" b="1" dirty="0">
                <a:latin typeface="Calibri" pitchFamily="34" charset="0"/>
                <a:ea typeface="Calibri"/>
                <a:cs typeface="Calibri"/>
              </a:rPr>
              <a:t>Missing object </a:t>
            </a:r>
            <a:r>
              <a:rPr lang="en-US" dirty="0">
                <a:latin typeface="Calibri" pitchFamily="34" charset="0"/>
                <a:ea typeface="Calibri"/>
                <a:cs typeface="Calibri"/>
              </a:rPr>
              <a:t>IVA.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967" y="787625"/>
            <a:ext cx="164378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2. Investigation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7" name="Group 16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55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Process Compliance</a:t>
            </a:r>
          </a:p>
        </p:txBody>
      </p:sp>
      <p:sp>
        <p:nvSpPr>
          <p:cNvPr id="8" name="Hexagon 7"/>
          <p:cNvSpPr/>
          <p:nvPr/>
        </p:nvSpPr>
        <p:spPr bwMode="auto">
          <a:xfrm rot="5400000">
            <a:off x="-58486" y="2643332"/>
            <a:ext cx="1180110" cy="1063137"/>
          </a:xfrm>
          <a:prstGeom prst="hexagon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8" y="2844605"/>
            <a:ext cx="660592" cy="6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5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5172" y="152486"/>
            <a:ext cx="1904520" cy="380990"/>
            <a:chOff x="91630" y="152486"/>
            <a:chExt cx="1904520" cy="380990"/>
          </a:xfrm>
        </p:grpSpPr>
        <p:grpSp>
          <p:nvGrpSpPr>
            <p:cNvPr id="13" name="Group 1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Box 13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32892" y="545135"/>
            <a:ext cx="15748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1. Productivity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2" y="1524050"/>
            <a:ext cx="3832003" cy="1737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79" y="1524050"/>
            <a:ext cx="3828143" cy="1737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3" y="3261406"/>
            <a:ext cx="7679170" cy="30631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704" y="2362228"/>
            <a:ext cx="8153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Check employee presence on cash counter with No Motion IVA.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Deduce peak hours </a:t>
            </a:r>
            <a:r>
              <a:rPr lang="en-US" sz="1600" dirty="0"/>
              <a:t>when you have high number of </a:t>
            </a:r>
            <a:r>
              <a:rPr lang="en-US" sz="1600" b="1" dirty="0"/>
              <a:t>customers.</a:t>
            </a:r>
          </a:p>
          <a:p>
            <a:pPr algn="just"/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Keep a check on your security guards/Watchman’s tour around the perimeter with  the help of </a:t>
            </a:r>
            <a:r>
              <a:rPr lang="en-US" sz="1600" b="1" dirty="0"/>
              <a:t>No Motion IVA.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5172" y="152486"/>
            <a:ext cx="1904520" cy="380990"/>
            <a:chOff x="91630" y="152486"/>
            <a:chExt cx="1904520" cy="380990"/>
          </a:xfrm>
        </p:grpSpPr>
        <p:grpSp>
          <p:nvGrpSpPr>
            <p:cNvPr id="13" name="Group 1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Box 13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32892" y="545135"/>
            <a:ext cx="15748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1. Productivity</a:t>
            </a:r>
          </a:p>
        </p:txBody>
      </p:sp>
    </p:spTree>
    <p:extLst>
      <p:ext uri="{BB962C8B-B14F-4D97-AF65-F5344CB8AC3E}">
        <p14:creationId xmlns:p14="http://schemas.microsoft.com/office/powerpoint/2010/main" val="347158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506" y="4762579"/>
            <a:ext cx="8153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Listen the conversation </a:t>
            </a:r>
            <a:r>
              <a:rPr lang="en-US" sz="1600" dirty="0"/>
              <a:t>remotely and keep a check on your </a:t>
            </a:r>
            <a:r>
              <a:rPr lang="en-US" sz="1600" b="1" dirty="0"/>
              <a:t>employee’s behavior </a:t>
            </a:r>
            <a:r>
              <a:rPr lang="en-US" sz="1600" dirty="0"/>
              <a:t>with the customers.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Know if your employees are </a:t>
            </a:r>
            <a:r>
              <a:rPr lang="en-US" sz="1600" b="1" dirty="0"/>
              <a:t>idle</a:t>
            </a:r>
            <a:r>
              <a:rPr lang="en-US" sz="1600" dirty="0"/>
              <a:t>, </a:t>
            </a:r>
            <a:r>
              <a:rPr lang="en-US" sz="1600" b="1" dirty="0"/>
              <a:t>wasting time </a:t>
            </a:r>
            <a:r>
              <a:rPr lang="en-US" sz="1600" dirty="0"/>
              <a:t>with </a:t>
            </a:r>
            <a:r>
              <a:rPr lang="en-US" sz="1600" b="1" dirty="0"/>
              <a:t>Loitering</a:t>
            </a:r>
            <a:r>
              <a:rPr lang="en-US" sz="1600" dirty="0"/>
              <a:t> 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Have </a:t>
            </a:r>
            <a:r>
              <a:rPr lang="en-US" sz="1600" b="1" dirty="0"/>
              <a:t>snapshots</a:t>
            </a:r>
            <a:r>
              <a:rPr lang="en-US" sz="1600" dirty="0"/>
              <a:t> of staff member </a:t>
            </a:r>
            <a:r>
              <a:rPr lang="en-US" sz="1600" b="1" dirty="0"/>
              <a:t>coming late.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3" name="Group 1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Box 13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7248" y="693160"/>
            <a:ext cx="23271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2. Employee Discipline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0" y="1500596"/>
            <a:ext cx="2303256" cy="2194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6" y="1500596"/>
            <a:ext cx="2076662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40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11" name="Hexagon 10"/>
          <p:cNvSpPr/>
          <p:nvPr/>
        </p:nvSpPr>
        <p:spPr bwMode="auto">
          <a:xfrm rot="5400000">
            <a:off x="-45760" y="2649308"/>
            <a:ext cx="1180110" cy="1063137"/>
          </a:xfrm>
          <a:prstGeom prst="hexagon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Higher Reliability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8" y="2844605"/>
            <a:ext cx="712184" cy="7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19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197" y="713676"/>
            <a:ext cx="393594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1. Reduced Breakdowns and Downtime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630" y="322226"/>
            <a:ext cx="1904520" cy="380990"/>
            <a:chOff x="91630" y="152486"/>
            <a:chExt cx="1904520" cy="380990"/>
          </a:xfrm>
        </p:grpSpPr>
        <p:grpSp>
          <p:nvGrpSpPr>
            <p:cNvPr id="13" name="Group 1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Box 13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14831" r="9012" b="28504"/>
          <a:stretch/>
        </p:blipFill>
        <p:spPr>
          <a:xfrm>
            <a:off x="2209862" y="1600248"/>
            <a:ext cx="4267088" cy="38860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100" y="1981238"/>
            <a:ext cx="73148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Get</a:t>
            </a:r>
            <a:r>
              <a:rPr lang="en-US" sz="1600" b="1" dirty="0"/>
              <a:t> notified immediately </a:t>
            </a:r>
            <a:r>
              <a:rPr lang="en-US" sz="1600" dirty="0"/>
              <a:t>if your </a:t>
            </a:r>
            <a:r>
              <a:rPr lang="en-US" sz="1600" b="1" dirty="0"/>
              <a:t>device/camera recording fails </a:t>
            </a:r>
            <a:r>
              <a:rPr lang="en-US" sz="1600" dirty="0"/>
              <a:t>with</a:t>
            </a:r>
            <a:r>
              <a:rPr lang="en-US" sz="1600" b="1" dirty="0"/>
              <a:t> Health status monitoring</a:t>
            </a:r>
            <a:r>
              <a:rPr lang="en-US" sz="1600" dirty="0"/>
              <a:t>, </a:t>
            </a:r>
            <a:r>
              <a:rPr lang="en-US" sz="1600" b="1" dirty="0"/>
              <a:t>TCP based notification </a:t>
            </a:r>
            <a:r>
              <a:rPr lang="en-US" sz="1600" dirty="0"/>
              <a:t>&amp; </a:t>
            </a:r>
            <a:r>
              <a:rPr lang="en-US" sz="1600" b="1" dirty="0"/>
              <a:t>Device monitor app.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Get an alert </a:t>
            </a:r>
            <a:r>
              <a:rPr lang="en-US" sz="1600" dirty="0"/>
              <a:t>within </a:t>
            </a:r>
            <a:r>
              <a:rPr lang="en-US" sz="1600" b="1" dirty="0"/>
              <a:t>5kbps bandwidth </a:t>
            </a:r>
            <a:r>
              <a:rPr lang="en-US" sz="1600" dirty="0"/>
              <a:t>incase of </a:t>
            </a:r>
            <a:r>
              <a:rPr lang="en-US" sz="1600" b="1" dirty="0"/>
              <a:t>camera </a:t>
            </a:r>
            <a:r>
              <a:rPr lang="en-US" sz="1600" dirty="0"/>
              <a:t>tampering at any ATM center in your region.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Get notifications </a:t>
            </a:r>
            <a:r>
              <a:rPr lang="en-US" sz="1600" dirty="0"/>
              <a:t>at</a:t>
            </a:r>
            <a:r>
              <a:rPr lang="en-US" sz="1600" b="1" dirty="0"/>
              <a:t> central location </a:t>
            </a:r>
            <a:r>
              <a:rPr lang="en-US" sz="1600" dirty="0"/>
              <a:t>even with </a:t>
            </a:r>
            <a:r>
              <a:rPr lang="en-US" sz="1600" b="1" dirty="0"/>
              <a:t>low bandwidth </a:t>
            </a:r>
            <a:r>
              <a:rPr lang="en-US" sz="1600" dirty="0"/>
              <a:t>through</a:t>
            </a:r>
            <a:r>
              <a:rPr lang="en-US" sz="1600" b="1" dirty="0"/>
              <a:t> Edge recording.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ea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197" y="713676"/>
            <a:ext cx="393594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1. Reduced Breakdowns and Downtime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630" y="322226"/>
            <a:ext cx="1904520" cy="380990"/>
            <a:chOff x="91630" y="152486"/>
            <a:chExt cx="1904520" cy="380990"/>
          </a:xfrm>
        </p:grpSpPr>
        <p:grpSp>
          <p:nvGrpSpPr>
            <p:cNvPr id="13" name="Group 1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Box 13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938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100" y="4190980"/>
            <a:ext cx="734818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Improve data security </a:t>
            </a:r>
            <a:r>
              <a:rPr lang="en-US" sz="1600" dirty="0"/>
              <a:t>by</a:t>
            </a:r>
            <a:r>
              <a:rPr lang="en-US" sz="1600" b="1" dirty="0"/>
              <a:t> Manual/Scheduled back up </a:t>
            </a:r>
            <a:r>
              <a:rPr lang="en-US" sz="1600" dirty="0"/>
              <a:t>over </a:t>
            </a:r>
            <a:r>
              <a:rPr lang="en-US" sz="1600" b="1" dirty="0"/>
              <a:t>NAS and FTP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Secure your data </a:t>
            </a:r>
            <a:r>
              <a:rPr lang="en-US" sz="1600" dirty="0"/>
              <a:t>with </a:t>
            </a:r>
            <a:r>
              <a:rPr lang="en-US" sz="1600" b="1" dirty="0"/>
              <a:t>Evidence lock </a:t>
            </a:r>
            <a:r>
              <a:rPr lang="en-US" sz="1600" dirty="0"/>
              <a:t>and </a:t>
            </a:r>
            <a:r>
              <a:rPr lang="en-US" sz="1600" b="1" dirty="0"/>
              <a:t>Clip Export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Ensure no loss of data</a:t>
            </a:r>
            <a:r>
              <a:rPr lang="en-US" sz="1600" dirty="0"/>
              <a:t> by shifting to </a:t>
            </a:r>
            <a:r>
              <a:rPr lang="en-US" sz="1600" b="1" dirty="0"/>
              <a:t>redundant server </a:t>
            </a:r>
            <a:r>
              <a:rPr lang="en-US" sz="1600" dirty="0"/>
              <a:t>during </a:t>
            </a:r>
            <a:r>
              <a:rPr lang="en-US" sz="1600" b="1" dirty="0"/>
              <a:t>failure of any recording server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ea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172" y="713676"/>
            <a:ext cx="32265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2. Safeguard your Data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630" y="322226"/>
            <a:ext cx="1904520" cy="380990"/>
            <a:chOff x="91630" y="152486"/>
            <a:chExt cx="1904520" cy="380990"/>
          </a:xfrm>
        </p:grpSpPr>
        <p:grpSp>
          <p:nvGrpSpPr>
            <p:cNvPr id="13" name="Group 12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TextBox 13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19" y="1479111"/>
            <a:ext cx="3555807" cy="2468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85" y="1479111"/>
            <a:ext cx="3555807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0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/>
          <p:cNvSpPr txBox="1"/>
          <p:nvPr/>
        </p:nvSpPr>
        <p:spPr>
          <a:xfrm>
            <a:off x="304800" y="1498507"/>
            <a:ext cx="4571992" cy="46736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231775" indent="-231775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Established in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1991</a:t>
            </a:r>
          </a:p>
          <a:p>
            <a:pPr marL="231775" indent="-231775">
              <a:lnSpc>
                <a:spcPct val="11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Products: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60+</a:t>
            </a:r>
            <a:br>
              <a:rPr lang="en-US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Telecom and Security Solutions</a:t>
            </a:r>
          </a:p>
          <a:p>
            <a:pPr marL="231775" indent="-231775">
              <a:lnSpc>
                <a:spcPct val="15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Global Presence: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40+ Countries</a:t>
            </a:r>
          </a:p>
          <a:p>
            <a:pPr marL="231775" indent="-231775">
              <a:lnSpc>
                <a:spcPct val="15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No. of Partners: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500+</a:t>
            </a:r>
          </a:p>
          <a:p>
            <a:pPr marL="231775" indent="-231775">
              <a:lnSpc>
                <a:spcPct val="150000"/>
              </a:lnSpc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No of Employees: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500+</a:t>
            </a:r>
          </a:p>
          <a:p>
            <a:pPr marL="231775" indent="-231775">
              <a:spcBef>
                <a:spcPts val="400"/>
              </a:spcBef>
              <a:buClr>
                <a:srgbClr val="A5A5A5"/>
              </a:buClr>
              <a:buSzPct val="100000"/>
              <a:buFont typeface="Calibri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Awards and Achievements: </a:t>
            </a: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25+</a:t>
            </a:r>
            <a:r>
              <a:rPr lang="en-US" b="1" dirty="0">
                <a:solidFill>
                  <a:srgbClr val="205867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br>
              <a:rPr lang="en-US" dirty="0">
                <a:solidFill>
                  <a:srgbClr val="205867"/>
                </a:solidFill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for Excellence in Product Engineering, </a:t>
            </a:r>
          </a:p>
          <a:p>
            <a:pPr>
              <a:spcBef>
                <a:spcPts val="400"/>
              </a:spcBef>
              <a:buClr>
                <a:srgbClr val="A5A5A5"/>
              </a:buClr>
              <a:buSzPct val="100000"/>
              <a:defRPr/>
            </a:pPr>
            <a:r>
              <a:rPr lang="en-US" sz="16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    Design and Innovation</a:t>
            </a:r>
          </a:p>
          <a:p>
            <a:pPr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pPr>
            <a:endParaRPr dirty="0">
              <a:solidFill>
                <a:srgbClr val="31859B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>
              <a:spcBef>
                <a:spcPts val="320"/>
              </a:spcBef>
              <a:buClr>
                <a:srgbClr val="31859B"/>
              </a:buClr>
              <a:buSzPct val="25000"/>
              <a:buFont typeface="Arial"/>
              <a:buNone/>
              <a:defRPr/>
            </a:pPr>
            <a:r>
              <a:rPr lang="en-US" sz="1400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     www.MatrixComSec.com</a:t>
            </a:r>
          </a:p>
          <a:p>
            <a:pPr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pPr>
            <a:endParaRPr sz="1600" dirty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84" y="1066862"/>
            <a:ext cx="1828800" cy="1828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35" y="1267810"/>
            <a:ext cx="1828800" cy="1828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3726418" y="2273407"/>
            <a:ext cx="2519532" cy="1701701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ea typeface="Calibri"/>
                <a:cs typeface="Calibri"/>
              </a:rPr>
              <a:t>CORPORATE OFFICE</a:t>
            </a:r>
          </a:p>
          <a:p>
            <a:pPr algn="ctr" eaLnBrk="1" hangingPunct="1"/>
            <a:r>
              <a:rPr lang="en-US" altLang="en-US" sz="1200" b="1" dirty="0"/>
              <a:t>Based at </a:t>
            </a:r>
            <a:r>
              <a:rPr lang="en-US" altLang="en-US" sz="1200" dirty="0"/>
              <a:t>Vadodara, Gujarat, India</a:t>
            </a:r>
          </a:p>
          <a:p>
            <a:pPr algn="ctr" eaLnBrk="1" hangingPunct="1"/>
            <a:r>
              <a:rPr lang="en-US" altLang="en-US" sz="1200" b="1" dirty="0"/>
              <a:t>Departments: </a:t>
            </a:r>
            <a:r>
              <a:rPr lang="en-US" altLang="en-US" sz="1200" dirty="0"/>
              <a:t>Marketing, Sales, Product Management, Support, Finance, </a:t>
            </a:r>
          </a:p>
          <a:p>
            <a:pPr algn="ctr" eaLnBrk="1" hangingPunct="1"/>
            <a:r>
              <a:rPr lang="en-US" altLang="en-US" sz="1200" dirty="0"/>
              <a:t>Customer Care, Purchase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331563" y="2438426"/>
            <a:ext cx="2355129" cy="1727227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ea typeface="Calibri"/>
                <a:cs typeface="Calibri"/>
              </a:rPr>
              <a:t>R&amp;D CENTER</a:t>
            </a:r>
          </a:p>
          <a:p>
            <a:pPr algn="ctr" eaLnBrk="1" hangingPunct="1"/>
            <a:r>
              <a:rPr lang="en-US" altLang="en-US" sz="1200" b="1" dirty="0"/>
              <a:t>77,000 Sq.Ft</a:t>
            </a:r>
          </a:p>
          <a:p>
            <a:pPr algn="ctr" eaLnBrk="1" hangingPunct="1"/>
            <a:r>
              <a:rPr lang="en-US" altLang="en-US" sz="1200" dirty="0"/>
              <a:t>More than </a:t>
            </a:r>
            <a:r>
              <a:rPr lang="en-US" altLang="en-US" sz="1200" b="1" dirty="0"/>
              <a:t>40%  Manpower </a:t>
            </a:r>
            <a:r>
              <a:rPr lang="en-US" altLang="en-US" sz="1200" dirty="0"/>
              <a:t>in R&amp;D, </a:t>
            </a:r>
            <a:r>
              <a:rPr lang="en-US" altLang="en-US" sz="1200" b="1" dirty="0"/>
              <a:t>700+ Man-years</a:t>
            </a:r>
            <a:r>
              <a:rPr lang="en-US" altLang="en-US" sz="1200" dirty="0"/>
              <a:t> of R&amp;D Experience</a:t>
            </a:r>
          </a:p>
          <a:p>
            <a:pPr algn="ctr" eaLnBrk="1" hangingPunct="1"/>
            <a:r>
              <a:rPr lang="en-US" altLang="en-US" sz="1200" dirty="0"/>
              <a:t>World-class Technology Platform and Processes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27" name="Group 26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8" name="TextBox 27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About Matrix</a:t>
              </a:r>
            </a:p>
          </p:txBody>
        </p:sp>
      </p:grpSp>
      <p:pic>
        <p:nvPicPr>
          <p:cNvPr id="14" name="Picture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92" y="3742948"/>
            <a:ext cx="1830176" cy="18288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4817574" y="4918280"/>
            <a:ext cx="2579412" cy="1625557"/>
          </a:xfrm>
          <a:prstGeom prst="rect">
            <a:avLst/>
          </a:prstGeom>
          <a:solidFill>
            <a:schemeClr val="bg2">
              <a:alpha val="56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ea typeface="Calibri"/>
                <a:cs typeface="Calibri"/>
              </a:rPr>
              <a:t>MANUFACTURING UNIT</a:t>
            </a:r>
          </a:p>
          <a:p>
            <a:pPr algn="ctr" eaLnBrk="1" hangingPunct="1"/>
            <a:r>
              <a:rPr lang="en-US" altLang="en-US" sz="1200" b="1" dirty="0"/>
              <a:t>73,000 Sq.Ft</a:t>
            </a:r>
          </a:p>
          <a:p>
            <a:pPr algn="ctr" eaLnBrk="1" hangingPunct="1"/>
            <a:r>
              <a:rPr lang="en-US" altLang="en-US" sz="1200" b="1" dirty="0"/>
              <a:t>100+</a:t>
            </a:r>
            <a:r>
              <a:rPr lang="en-US" altLang="en-US" sz="1200" dirty="0"/>
              <a:t> Work Stations</a:t>
            </a:r>
          </a:p>
          <a:p>
            <a:pPr algn="ctr" eaLnBrk="1" hangingPunct="1"/>
            <a:r>
              <a:rPr lang="en-US" altLang="en-US" sz="1200" dirty="0"/>
              <a:t>International Quality Systems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2553770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3875" y="2895614"/>
            <a:ext cx="4571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Centralized Control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Greater Security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Process Compliance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Higher Reliability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3877" y="2297688"/>
            <a:ext cx="4410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Expect More: Value for money Solution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 bwMode="auto">
          <a:xfrm>
            <a:off x="0" y="2214619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120" y="3738579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1842" y="1659465"/>
            <a:ext cx="320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Higher Revenue &amp; More Customers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20" y="518634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3351013" y="3414206"/>
            <a:ext cx="244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Customer Trust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38136" y="5102811"/>
            <a:ext cx="295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Greater Security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3837" y="5933780"/>
            <a:ext cx="815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Matrix Video Surveillance Solution for Banking</a:t>
            </a:r>
          </a:p>
        </p:txBody>
      </p:sp>
      <p:sp>
        <p:nvSpPr>
          <p:cNvPr id="48" name="Bent Arrow 47"/>
          <p:cNvSpPr/>
          <p:nvPr/>
        </p:nvSpPr>
        <p:spPr bwMode="auto">
          <a:xfrm>
            <a:off x="2438456" y="1197066"/>
            <a:ext cx="453855" cy="891216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8" name="Bent Arrow 57"/>
          <p:cNvSpPr/>
          <p:nvPr/>
        </p:nvSpPr>
        <p:spPr bwMode="auto">
          <a:xfrm flipH="1">
            <a:off x="6251689" y="1166220"/>
            <a:ext cx="453855" cy="891216"/>
          </a:xfrm>
          <a:prstGeom prst="bent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55" name="Group 54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59" name="Straight Connector 5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7" name="TextBox 56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Why Matrix?</a:t>
              </a:r>
            </a:p>
          </p:txBody>
        </p:sp>
      </p:grpSp>
      <p:sp>
        <p:nvSpPr>
          <p:cNvPr id="65" name="Hexagon 64"/>
          <p:cNvSpPr/>
          <p:nvPr/>
        </p:nvSpPr>
        <p:spPr bwMode="auto">
          <a:xfrm rot="5400000">
            <a:off x="887349" y="3961355"/>
            <a:ext cx="1180110" cy="1063137"/>
          </a:xfrm>
          <a:prstGeom prst="hexagon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8" name="Hexagon 37"/>
          <p:cNvSpPr/>
          <p:nvPr/>
        </p:nvSpPr>
        <p:spPr bwMode="auto">
          <a:xfrm rot="5400000">
            <a:off x="5084705" y="4009303"/>
            <a:ext cx="1180110" cy="1063137"/>
          </a:xfrm>
          <a:prstGeom prst="hexagon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98897" y="5113741"/>
            <a:ext cx="244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Process Compliance</a:t>
            </a:r>
          </a:p>
        </p:txBody>
      </p:sp>
      <p:sp>
        <p:nvSpPr>
          <p:cNvPr id="68" name="Hexagon 67"/>
          <p:cNvSpPr/>
          <p:nvPr/>
        </p:nvSpPr>
        <p:spPr bwMode="auto">
          <a:xfrm rot="5400000">
            <a:off x="2878296" y="3947359"/>
            <a:ext cx="1180110" cy="1063137"/>
          </a:xfrm>
          <a:prstGeom prst="hexagon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1" name="Down Arrow 40"/>
          <p:cNvSpPr/>
          <p:nvPr/>
        </p:nvSpPr>
        <p:spPr bwMode="auto">
          <a:xfrm flipV="1">
            <a:off x="4505913" y="3764073"/>
            <a:ext cx="211853" cy="465201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 flipV="1">
            <a:off x="1381486" y="5406477"/>
            <a:ext cx="191836" cy="4275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43" name="Down Arrow 42"/>
          <p:cNvSpPr/>
          <p:nvPr/>
        </p:nvSpPr>
        <p:spPr bwMode="auto">
          <a:xfrm flipV="1">
            <a:off x="7565719" y="5452147"/>
            <a:ext cx="206594" cy="4275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4" name="Down Arrow 43"/>
          <p:cNvSpPr/>
          <p:nvPr/>
        </p:nvSpPr>
        <p:spPr bwMode="auto">
          <a:xfrm flipV="1">
            <a:off x="3392226" y="5400923"/>
            <a:ext cx="206594" cy="4275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2" name="Hexagon 31"/>
          <p:cNvSpPr/>
          <p:nvPr/>
        </p:nvSpPr>
        <p:spPr bwMode="auto">
          <a:xfrm rot="5400000">
            <a:off x="7159830" y="3965175"/>
            <a:ext cx="1180110" cy="1063137"/>
          </a:xfrm>
          <a:prstGeom prst="hexagon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3" name="Down Arrow 42"/>
          <p:cNvSpPr/>
          <p:nvPr/>
        </p:nvSpPr>
        <p:spPr bwMode="auto">
          <a:xfrm flipV="1">
            <a:off x="5568704" y="5406875"/>
            <a:ext cx="206594" cy="4275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21983" y="5077873"/>
            <a:ext cx="295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Centralized Control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72158" y="5131952"/>
            <a:ext cx="295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Higher Reliability</a:t>
            </a:r>
          </a:p>
        </p:txBody>
      </p:sp>
      <p:sp>
        <p:nvSpPr>
          <p:cNvPr id="39" name="Hexagon 38"/>
          <p:cNvSpPr/>
          <p:nvPr/>
        </p:nvSpPr>
        <p:spPr bwMode="auto">
          <a:xfrm rot="5400000">
            <a:off x="3981944" y="2316109"/>
            <a:ext cx="1180110" cy="1063137"/>
          </a:xfrm>
          <a:prstGeom prst="hexagon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7" name="Hexagon 46"/>
          <p:cNvSpPr/>
          <p:nvPr/>
        </p:nvSpPr>
        <p:spPr bwMode="auto">
          <a:xfrm rot="5400000">
            <a:off x="3018250" y="557615"/>
            <a:ext cx="1180110" cy="1063137"/>
          </a:xfrm>
          <a:prstGeom prst="hexagon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" name="Hexagon 48"/>
          <p:cNvSpPr/>
          <p:nvPr/>
        </p:nvSpPr>
        <p:spPr bwMode="auto">
          <a:xfrm rot="5400000">
            <a:off x="4848863" y="557615"/>
            <a:ext cx="1180110" cy="1063137"/>
          </a:xfrm>
          <a:prstGeom prst="hexagon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27" y="4130861"/>
            <a:ext cx="712184" cy="712184"/>
          </a:xfrm>
          <a:prstGeom prst="rect">
            <a:avLst/>
          </a:prstGeom>
        </p:spPr>
      </p:pic>
      <p:pic>
        <p:nvPicPr>
          <p:cNvPr id="52" name="Picture 5" descr="C:\Users\Nidhi\Downloads\locked-padlock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15" y="4190980"/>
            <a:ext cx="587334" cy="58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78" y="4114782"/>
            <a:ext cx="866421" cy="866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00" y="4061227"/>
            <a:ext cx="803706" cy="803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92" y="2515466"/>
            <a:ext cx="660257" cy="660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77" y="787582"/>
            <a:ext cx="621885" cy="6218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26" y="660971"/>
            <a:ext cx="848202" cy="8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2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Centralized Control</a:t>
            </a:r>
          </a:p>
        </p:txBody>
      </p:sp>
      <p:sp>
        <p:nvSpPr>
          <p:cNvPr id="8" name="Hexagon 7"/>
          <p:cNvSpPr/>
          <p:nvPr/>
        </p:nvSpPr>
        <p:spPr bwMode="auto">
          <a:xfrm rot="5400000">
            <a:off x="-58486" y="2643332"/>
            <a:ext cx="1180110" cy="1063137"/>
          </a:xfrm>
          <a:prstGeom prst="hexagon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" y="2741689"/>
            <a:ext cx="866421" cy="8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7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9689" y="876601"/>
            <a:ext cx="19018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1. Greater Control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7" name="Group 16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50" y="1355869"/>
            <a:ext cx="3713414" cy="46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110" y="1752644"/>
            <a:ext cx="81305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Create user based login credentials</a:t>
            </a:r>
            <a:r>
              <a:rPr lang="en-US" sz="1600" dirty="0"/>
              <a:t> with </a:t>
            </a:r>
            <a:r>
              <a:rPr lang="en-US" sz="1600" b="1" dirty="0"/>
              <a:t>different roles and rights </a:t>
            </a:r>
            <a:r>
              <a:rPr lang="en-US" sz="1600" dirty="0"/>
              <a:t>for IT manger, admin manager, local security in charge &amp; security guards.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Integrate Matrix video surveillance </a:t>
            </a:r>
            <a:r>
              <a:rPr lang="en-US" sz="1600" dirty="0"/>
              <a:t>with </a:t>
            </a:r>
            <a:r>
              <a:rPr lang="en-US" sz="1600" b="1" dirty="0"/>
              <a:t>access control &amp; lightening system</a:t>
            </a:r>
            <a:r>
              <a:rPr lang="en-US" sz="1600" dirty="0"/>
              <a:t> to </a:t>
            </a:r>
            <a:r>
              <a:rPr lang="en-US" sz="1600" b="1" dirty="0"/>
              <a:t>lock the ATM door or locker room </a:t>
            </a:r>
            <a:r>
              <a:rPr lang="en-US" sz="1600" dirty="0"/>
              <a:t>at the time of </a:t>
            </a:r>
            <a:r>
              <a:rPr lang="en-US" sz="1600" b="1" dirty="0"/>
              <a:t>thefts and robberies. </a:t>
            </a:r>
            <a:r>
              <a:rPr lang="en-US" sz="1600" dirty="0"/>
              <a:t>You can also integrate Matrix </a:t>
            </a:r>
            <a:r>
              <a:rPr lang="en-US" sz="1600" b="1" dirty="0"/>
              <a:t>Video Surveillance system </a:t>
            </a:r>
            <a:r>
              <a:rPr lang="en-US" sz="1600" dirty="0"/>
              <a:t>with</a:t>
            </a:r>
            <a:r>
              <a:rPr lang="en-US" sz="1600" b="1" dirty="0"/>
              <a:t> Alarm systems, sensors and buzzer systems.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 Store data at</a:t>
            </a:r>
            <a:r>
              <a:rPr lang="en-US" sz="1600" b="1" dirty="0"/>
              <a:t> local recording server </a:t>
            </a:r>
            <a:r>
              <a:rPr lang="en-US" sz="1600" dirty="0"/>
              <a:t>and</a:t>
            </a:r>
            <a:r>
              <a:rPr lang="en-US" sz="1600" b="1" dirty="0"/>
              <a:t> investigate centrally </a:t>
            </a:r>
            <a:r>
              <a:rPr lang="en-US" sz="1600" dirty="0"/>
              <a:t>with</a:t>
            </a:r>
            <a:r>
              <a:rPr lang="en-US" sz="1600" b="1" dirty="0"/>
              <a:t> distributed architecture of Matrix Video Surveillance.</a:t>
            </a:r>
            <a:r>
              <a:rPr lang="en-US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Get prompt notification </a:t>
            </a:r>
            <a:r>
              <a:rPr lang="en-US" sz="1600" dirty="0"/>
              <a:t>through </a:t>
            </a:r>
            <a:r>
              <a:rPr lang="en-US" sz="1600" b="1" dirty="0"/>
              <a:t>Snapshots emails, SMS, Video Pop up, live streaming, audio alarm, &amp; buzzers</a:t>
            </a:r>
            <a:r>
              <a:rPr lang="en-US" sz="1600" dirty="0"/>
              <a:t> during events like </a:t>
            </a:r>
            <a:r>
              <a:rPr lang="en-US" sz="1600" b="1" dirty="0"/>
              <a:t>thefts, robberies, camera tamper, hard disk failure, camera recording failure. </a:t>
            </a:r>
            <a:r>
              <a:rPr lang="en-US" sz="1600" dirty="0"/>
              <a:t>Configuration can be done  in such a way that </a:t>
            </a:r>
            <a:r>
              <a:rPr lang="en-US" sz="1600" b="1" dirty="0"/>
              <a:t>different people can be notified </a:t>
            </a:r>
            <a:r>
              <a:rPr lang="en-US" sz="1600" dirty="0"/>
              <a:t>during</a:t>
            </a:r>
            <a:r>
              <a:rPr lang="en-US" sz="1600" b="1" dirty="0"/>
              <a:t> different events.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ea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689" y="876601"/>
            <a:ext cx="19018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1. Greater Control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7" name="Group 16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20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308" y="3454348"/>
            <a:ext cx="822938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In case of Multi-location keep an overview </a:t>
            </a:r>
            <a:r>
              <a:rPr lang="en-US" sz="1600" dirty="0"/>
              <a:t>of whats happening in </a:t>
            </a:r>
            <a:r>
              <a:rPr lang="en-US" sz="1600" b="1" dirty="0"/>
              <a:t>all the branches </a:t>
            </a:r>
            <a:r>
              <a:rPr lang="en-US" sz="1600" dirty="0"/>
              <a:t>of your region by having access to all the cameras through our </a:t>
            </a:r>
            <a:r>
              <a:rPr lang="en-US" sz="1600" b="1" dirty="0"/>
              <a:t>Cascading</a:t>
            </a:r>
            <a:r>
              <a:rPr lang="en-US" sz="1600" dirty="0"/>
              <a:t> feature.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No need to turn camera pages or switch screens, </a:t>
            </a:r>
            <a:r>
              <a:rPr lang="en-US" sz="1600" b="1" dirty="0"/>
              <a:t>easily monitor </a:t>
            </a:r>
            <a:r>
              <a:rPr lang="en-US" sz="1600" dirty="0"/>
              <a:t>all the </a:t>
            </a:r>
            <a:r>
              <a:rPr lang="en-US" sz="1600" b="1" dirty="0"/>
              <a:t>ATM center &amp; branches </a:t>
            </a:r>
            <a:r>
              <a:rPr lang="en-US" sz="1600" dirty="0"/>
              <a:t>through</a:t>
            </a:r>
            <a:r>
              <a:rPr lang="en-US" sz="1600" b="1" dirty="0"/>
              <a:t> Emap.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Access</a:t>
            </a:r>
            <a:r>
              <a:rPr lang="en-US" sz="1600" dirty="0">
                <a:latin typeface="Calibri" pitchFamily="34" charset="0"/>
                <a:ea typeface="Calibri"/>
                <a:cs typeface="Calibri"/>
              </a:rPr>
              <a:t> </a:t>
            </a: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Daily Highlights </a:t>
            </a:r>
            <a:r>
              <a:rPr lang="en-US" sz="1600" dirty="0"/>
              <a:t>of all the events that occurred at different branches from a </a:t>
            </a: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Central location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latin typeface="Calibri" pitchFamily="34" charset="0"/>
              <a:ea typeface="Calibri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You can view up to </a:t>
            </a: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64 Cameras </a:t>
            </a:r>
            <a:r>
              <a:rPr lang="en-US" sz="1600" dirty="0"/>
              <a:t>on the same screen ,that too can be further distributed over</a:t>
            </a:r>
            <a:r>
              <a:rPr lang="en-US" sz="1600" b="1" dirty="0">
                <a:latin typeface="Calibri" pitchFamily="34" charset="0"/>
                <a:ea typeface="Calibri"/>
                <a:cs typeface="Calibri"/>
              </a:rPr>
              <a:t> Multiple Monitors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Calibri" pitchFamily="34" charset="0"/>
              <a:ea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516" y="773729"/>
            <a:ext cx="172354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2. High Visibility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7" name="Group 16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62" y="307334"/>
            <a:ext cx="453343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0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04" y="5562544"/>
            <a:ext cx="853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43090" y="2844605"/>
            <a:ext cx="8000910" cy="660593"/>
          </a:xfrm>
          <a:prstGeom prst="rect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Greater Security</a:t>
            </a:r>
          </a:p>
        </p:txBody>
      </p:sp>
      <p:sp>
        <p:nvSpPr>
          <p:cNvPr id="8" name="Hexagon 7"/>
          <p:cNvSpPr/>
          <p:nvPr/>
        </p:nvSpPr>
        <p:spPr bwMode="auto">
          <a:xfrm rot="5400000">
            <a:off x="-58486" y="2643332"/>
            <a:ext cx="1180110" cy="1063137"/>
          </a:xfrm>
          <a:prstGeom prst="hexagon">
            <a:avLst/>
          </a:prstGeom>
          <a:solidFill>
            <a:srgbClr val="47AF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0" name="Picture 5" descr="C:\Users\Nidhi\Downloads\locked-padlock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2" y="2849347"/>
            <a:ext cx="587334" cy="58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6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080" y="1600248"/>
            <a:ext cx="83817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>
              <a:solidFill>
                <a:srgbClr val="000000"/>
              </a:solidFill>
              <a:latin typeface="+mn-lt"/>
            </a:endParaRP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Ensure safety of Locker Rooms </a:t>
            </a:r>
            <a:r>
              <a:rPr lang="en-US" sz="1600" dirty="0"/>
              <a:t>and</a:t>
            </a:r>
            <a:r>
              <a:rPr lang="en-US" sz="1600" b="1" dirty="0"/>
              <a:t> bank perimeter </a:t>
            </a:r>
            <a:r>
              <a:rPr lang="en-US" sz="1600" dirty="0"/>
              <a:t>at night time using IVA’s like </a:t>
            </a:r>
            <a:r>
              <a:rPr lang="en-US" sz="1600" b="1" dirty="0"/>
              <a:t>Trip wire, Motion Detection Face Detection and trigger an alarm instantly.</a:t>
            </a:r>
          </a:p>
          <a:p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Safeguard</a:t>
            </a:r>
            <a:r>
              <a:rPr lang="en-US" sz="1600" dirty="0"/>
              <a:t> your </a:t>
            </a:r>
            <a:r>
              <a:rPr lang="en-US" sz="1600" b="1" dirty="0"/>
              <a:t>locker room </a:t>
            </a:r>
            <a:r>
              <a:rPr lang="en-US" sz="1600" dirty="0"/>
              <a:t>with </a:t>
            </a:r>
            <a:r>
              <a:rPr lang="en-US" sz="1600" b="1" dirty="0"/>
              <a:t>People counting IVA </a:t>
            </a:r>
            <a:r>
              <a:rPr lang="en-US" sz="1600" dirty="0"/>
              <a:t>and restrict number of people entering it.</a:t>
            </a: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Safeguard valuable assets</a:t>
            </a:r>
            <a:r>
              <a:rPr lang="en-US" sz="1600" dirty="0"/>
              <a:t> of customers and employees through efficient real time monitoring with the help of </a:t>
            </a:r>
            <a:r>
              <a:rPr lang="en-US" sz="1600" b="1" dirty="0"/>
              <a:t>logical grouping and sequencing of cameras.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Secure ATMs </a:t>
            </a:r>
            <a:r>
              <a:rPr lang="en-US" sz="1600" dirty="0"/>
              <a:t>with IVA’s like, </a:t>
            </a:r>
            <a:r>
              <a:rPr lang="en-US" sz="1600" b="1" dirty="0"/>
              <a:t>Loitering</a:t>
            </a:r>
            <a:r>
              <a:rPr lang="en-US" sz="1600" dirty="0"/>
              <a:t>, </a:t>
            </a:r>
            <a:r>
              <a:rPr lang="en-US" sz="1600" b="1" dirty="0"/>
              <a:t>Missing Object &amp; Tail gating</a:t>
            </a:r>
            <a:r>
              <a:rPr lang="en-US" sz="1600" dirty="0"/>
              <a:t>.</a:t>
            </a:r>
          </a:p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002" y="787625"/>
            <a:ext cx="21257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A5A5A5"/>
              </a:buClr>
              <a:buSzPct val="100000"/>
              <a:defRPr/>
            </a:pPr>
            <a:r>
              <a:rPr lang="en-US" b="1" dirty="0">
                <a:solidFill>
                  <a:srgbClr val="31859B"/>
                </a:solidFill>
                <a:latin typeface="Calibri" pitchFamily="34" charset="0"/>
                <a:ea typeface="Calibri"/>
                <a:cs typeface="Calibri"/>
              </a:rPr>
              <a:t>1. Real time security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630" y="381080"/>
            <a:ext cx="1904520" cy="380990"/>
            <a:chOff x="91630" y="152486"/>
            <a:chExt cx="1904520" cy="380990"/>
          </a:xfrm>
        </p:grpSpPr>
        <p:grpSp>
          <p:nvGrpSpPr>
            <p:cNvPr id="17" name="Group 16"/>
            <p:cNvGrpSpPr/>
            <p:nvPr/>
          </p:nvGrpSpPr>
          <p:grpSpPr>
            <a:xfrm>
              <a:off x="152516" y="533476"/>
              <a:ext cx="1573984" cy="0"/>
              <a:chOff x="192622" y="457255"/>
              <a:chExt cx="1904520" cy="0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207936" y="457255"/>
                <a:ext cx="18892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1A3B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192622" y="457255"/>
                <a:ext cx="12903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66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91630" y="152486"/>
              <a:ext cx="19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  <a:cs typeface="Arial" pitchFamily="34" charset="0"/>
                </a:rPr>
                <a:t>Our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291132"/>
      </p:ext>
    </p:extLst>
  </p:cSld>
  <p:clrMapOvr>
    <a:masterClrMapping/>
  </p:clrMapOvr>
</p:sld>
</file>

<file path=ppt/theme/theme1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5_Office Theme">
  <a:themeElements>
    <a:clrScheme name="2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5_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2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8622</TotalTime>
  <Words>775</Words>
  <Application>Microsoft Office PowerPoint</Application>
  <PresentationFormat>On-screen Show (4:3)</PresentationFormat>
  <Paragraphs>155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SimSun</vt:lpstr>
      <vt:lpstr>Swis721 Cn BT</vt:lpstr>
      <vt:lpstr>13_Office Theme</vt:lpstr>
      <vt:lpstr>25_Office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MatrixComSec Pvt.Ltd.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MatrixComSec Pvt.Ltd.</dc:creator>
  <cp:lastModifiedBy>Darshil Shah</cp:lastModifiedBy>
  <cp:revision>2056</cp:revision>
  <cp:lastPrinted>2014-12-03T11:38:00Z</cp:lastPrinted>
  <dcterms:created xsi:type="dcterms:W3CDTF">2014-10-29T05:57:00Z</dcterms:created>
  <dcterms:modified xsi:type="dcterms:W3CDTF">2017-02-27T03:57:35Z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1033-10.1.0.5674</vt:lpwstr>
  </property>
</Properties>
</file>